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61"/>
  </p:notesMasterIdLst>
  <p:sldIdLst>
    <p:sldId id="257" r:id="rId2"/>
    <p:sldId id="313" r:id="rId3"/>
    <p:sldId id="314" r:id="rId4"/>
    <p:sldId id="315" r:id="rId5"/>
    <p:sldId id="316" r:id="rId6"/>
    <p:sldId id="317" r:id="rId7"/>
    <p:sldId id="318" r:id="rId8"/>
    <p:sldId id="319" r:id="rId9"/>
    <p:sldId id="320" r:id="rId10"/>
    <p:sldId id="321" r:id="rId11"/>
    <p:sldId id="322" r:id="rId12"/>
    <p:sldId id="323" r:id="rId13"/>
    <p:sldId id="324" r:id="rId14"/>
    <p:sldId id="325" r:id="rId15"/>
    <p:sldId id="326" r:id="rId16"/>
    <p:sldId id="404" r:id="rId17"/>
    <p:sldId id="263" r:id="rId18"/>
    <p:sldId id="265" r:id="rId19"/>
    <p:sldId id="309" r:id="rId20"/>
    <p:sldId id="402" r:id="rId21"/>
    <p:sldId id="266" r:id="rId22"/>
    <p:sldId id="267" r:id="rId23"/>
    <p:sldId id="311" r:id="rId24"/>
    <p:sldId id="312" r:id="rId25"/>
    <p:sldId id="269" r:id="rId26"/>
    <p:sldId id="366" r:id="rId27"/>
    <p:sldId id="270" r:id="rId28"/>
    <p:sldId id="272" r:id="rId29"/>
    <p:sldId id="342" r:id="rId30"/>
    <p:sldId id="343" r:id="rId31"/>
    <p:sldId id="344" r:id="rId32"/>
    <p:sldId id="345" r:id="rId33"/>
    <p:sldId id="346" r:id="rId34"/>
    <p:sldId id="348" r:id="rId35"/>
    <p:sldId id="349" r:id="rId36"/>
    <p:sldId id="350" r:id="rId37"/>
    <p:sldId id="405" r:id="rId38"/>
    <p:sldId id="406" r:id="rId39"/>
    <p:sldId id="407" r:id="rId40"/>
    <p:sldId id="365" r:id="rId41"/>
    <p:sldId id="329" r:id="rId42"/>
    <p:sldId id="330" r:id="rId43"/>
    <p:sldId id="335" r:id="rId44"/>
    <p:sldId id="336" r:id="rId45"/>
    <p:sldId id="337" r:id="rId46"/>
    <p:sldId id="339" r:id="rId47"/>
    <p:sldId id="340" r:id="rId48"/>
    <p:sldId id="354" r:id="rId49"/>
    <p:sldId id="355" r:id="rId50"/>
    <p:sldId id="356" r:id="rId51"/>
    <p:sldId id="357" r:id="rId52"/>
    <p:sldId id="358" r:id="rId53"/>
    <p:sldId id="359" r:id="rId54"/>
    <p:sldId id="360" r:id="rId55"/>
    <p:sldId id="361" r:id="rId56"/>
    <p:sldId id="362" r:id="rId57"/>
    <p:sldId id="363" r:id="rId58"/>
    <p:sldId id="364" r:id="rId59"/>
    <p:sldId id="327"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78" autoAdjust="0"/>
    <p:restoredTop sz="83875" autoAdjust="0"/>
  </p:normalViewPr>
  <p:slideViewPr>
    <p:cSldViewPr snapToGrid="0" snapToObjects="1">
      <p:cViewPr varScale="1">
        <p:scale>
          <a:sx n="102" d="100"/>
          <a:sy n="102" d="100"/>
        </p:scale>
        <p:origin x="208" y="69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50B966-B068-A44C-9391-0CC831F2D74A}" type="datetimeFigureOut">
              <a:rPr lang="en-US" smtClean="0"/>
              <a:t>11/15/21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D1B197-425D-EC43-AAFE-5A12BA31E58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Chromosome" TargetMode="External"/><Relationship Id="rId7" Type="http://schemas.openxmlformats.org/officeDocument/2006/relationships/hyperlink" Target="https://en.wikipedia.org/wiki/Homology_(biology)"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Chromatid" TargetMode="External"/><Relationship Id="rId5" Type="http://schemas.openxmlformats.org/officeDocument/2006/relationships/hyperlink" Target="https://en.wikipedia.org/wiki/Meiosis#Prophase_I" TargetMode="External"/><Relationship Id="rId4" Type="http://schemas.openxmlformats.org/officeDocument/2006/relationships/hyperlink" Target="https://en.wikipedia.org/wiki/Meiosi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Hoping to tie together a bunch of the concepts</a:t>
            </a:r>
            <a:r>
              <a:rPr lang="en-US" baseline="0"/>
              <a:t> that we have covered throughout the semester in this presentation, some review to </a:t>
            </a:r>
            <a:r>
              <a:rPr lang="en-US" baseline="0" dirty="0"/>
              <a:t>hit concepts home and leading in to some of the cool applications for genomics and bioinformatics work in forensics and medicine</a:t>
            </a:r>
          </a:p>
        </p:txBody>
      </p:sp>
      <p:sp>
        <p:nvSpPr>
          <p:cNvPr id="4" name="Slide Number Placeholder 3"/>
          <p:cNvSpPr>
            <a:spLocks noGrp="1"/>
          </p:cNvSpPr>
          <p:nvPr>
            <p:ph type="sldNum" sz="quarter" idx="10"/>
          </p:nvPr>
        </p:nvSpPr>
        <p:spPr/>
        <p:txBody>
          <a:bodyPr/>
          <a:lstStyle/>
          <a:p>
            <a:fld id="{51450E68-1DA1-7749-89F8-62C3E1ECFDFE}" type="slidenum">
              <a:rPr lang="en-US" smtClean="0"/>
              <a:pPr/>
              <a:t>1</a:t>
            </a:fld>
            <a:endParaRPr lang="en-US"/>
          </a:p>
        </p:txBody>
      </p:sp>
    </p:spTree>
    <p:extLst>
      <p:ext uri="{BB962C8B-B14F-4D97-AF65-F5344CB8AC3E}">
        <p14:creationId xmlns:p14="http://schemas.microsoft.com/office/powerpoint/2010/main" val="2315432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Only 4 nucleotides, but</a:t>
            </a:r>
            <a:r>
              <a:rPr lang="en-US" baseline="0" dirty="0"/>
              <a:t> 20 amino acids! This means that there is redundancy - m</a:t>
            </a:r>
            <a:r>
              <a:rPr lang="en-US" dirty="0"/>
              <a:t>ultiple combinations of nucleotides</a:t>
            </a:r>
            <a:r>
              <a:rPr lang="en-US" baseline="0" dirty="0"/>
              <a:t> can result in the same amino acid sequence</a:t>
            </a:r>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10</a:t>
            </a:fld>
            <a:endParaRPr lang="en-US" dirty="0"/>
          </a:p>
        </p:txBody>
      </p:sp>
    </p:spTree>
    <p:extLst>
      <p:ext uri="{BB962C8B-B14F-4D97-AF65-F5344CB8AC3E}">
        <p14:creationId xmlns:p14="http://schemas.microsoft.com/office/powerpoint/2010/main" val="1626237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a:t>Here is the universal code,</a:t>
            </a:r>
            <a:r>
              <a:rPr lang="en-US" b="0" baseline="0" dirty="0"/>
              <a:t> has everyone seen a chart like this? Follow </a:t>
            </a:r>
            <a:r>
              <a:rPr lang="en-US" b="0" baseline="0" dirty="0" err="1"/>
              <a:t>allong</a:t>
            </a:r>
            <a:r>
              <a:rPr lang="en-US" b="0" baseline="0" dirty="0"/>
              <a:t> from left row to the column for each letter to see the options for amino </a:t>
            </a:r>
            <a:r>
              <a:rPr lang="en-US" b="0" baseline="0" dirty="0" err="1"/>
              <a:t>acides</a:t>
            </a:r>
            <a:r>
              <a:rPr lang="en-US" b="0" baseline="0" dirty="0"/>
              <a:t> that those two starting nucleotides can produce.</a:t>
            </a:r>
            <a:endParaRPr lang="en-US" b="0" dirty="0"/>
          </a:p>
          <a:p>
            <a:r>
              <a:rPr lang="en-US" b="1" dirty="0"/>
              <a:t>ASK : What position</a:t>
            </a:r>
            <a:r>
              <a:rPr lang="en-US" b="1" baseline="0" dirty="0"/>
              <a:t> is the most volatile? As in, can be changed without much functional </a:t>
            </a:r>
            <a:r>
              <a:rPr lang="en-US" b="1" baseline="0" dirty="0" err="1"/>
              <a:t>consewuence</a:t>
            </a:r>
            <a:r>
              <a:rPr lang="en-US" b="1" baseline="0" dirty="0"/>
              <a:t>? Which is/are the most conserved?</a:t>
            </a:r>
          </a:p>
          <a:p>
            <a:r>
              <a:rPr lang="en-US" b="1" baseline="0" dirty="0"/>
              <a:t>You can use this to get a sense of how bad a mutation is; if it changes the amino acid and thus protein, it is going to be functionally different and thus can be acted on by natural selection, which is to say it could have a good or bad effect on the individual.</a:t>
            </a:r>
          </a:p>
          <a:p>
            <a:endParaRPr lang="en-US" b="1" baseline="0" dirty="0"/>
          </a:p>
          <a:p>
            <a:r>
              <a:rPr lang="en-US" baseline="0" dirty="0"/>
              <a:t>3</a:t>
            </a:r>
            <a:r>
              <a:rPr lang="en-US" baseline="30000" dirty="0"/>
              <a:t>rd</a:t>
            </a:r>
            <a:r>
              <a:rPr lang="en-US" baseline="0" dirty="0"/>
              <a:t> </a:t>
            </a:r>
            <a:r>
              <a:rPr lang="en-US" baseline="0" dirty="0" err="1"/>
              <a:t>basepair</a:t>
            </a:r>
            <a:r>
              <a:rPr lang="en-US" baseline="0" dirty="0"/>
              <a:t> </a:t>
            </a:r>
            <a:r>
              <a:rPr lang="en-US" baseline="0" dirty="0" err="1"/>
              <a:t>positon</a:t>
            </a:r>
            <a:r>
              <a:rPr lang="en-US" baseline="0" dirty="0"/>
              <a:t> can change and be silent. First is a major change. Can predict functional effect of mutations based on how different a new protein from a mutation is.</a:t>
            </a:r>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11</a:t>
            </a:fld>
            <a:endParaRPr lang="en-US" dirty="0"/>
          </a:p>
        </p:txBody>
      </p:sp>
    </p:spTree>
    <p:extLst>
      <p:ext uri="{BB962C8B-B14F-4D97-AF65-F5344CB8AC3E}">
        <p14:creationId xmlns:p14="http://schemas.microsoft.com/office/powerpoint/2010/main" val="1965454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 the first change is “synonymous” – same amino acid</a:t>
            </a:r>
            <a:r>
              <a:rPr lang="en-US" baseline="0" dirty="0"/>
              <a:t> is produced, </a:t>
            </a:r>
            <a:r>
              <a:rPr lang="en-US" baseline="0" dirty="0" err="1"/>
              <a:t>analine</a:t>
            </a:r>
            <a:r>
              <a:rPr lang="en-US" baseline="0" dirty="0"/>
              <a:t>. The second is non-synonymous </a:t>
            </a:r>
            <a:r>
              <a:rPr lang="mr-IN" baseline="0" dirty="0"/>
              <a:t>–</a:t>
            </a:r>
            <a:r>
              <a:rPr lang="en-US" baseline="0" dirty="0"/>
              <a:t> it changes to a lysine. A different amino acid is produced and will have a different functional effect</a:t>
            </a:r>
            <a:endParaRPr lang="en-US" dirty="0"/>
          </a:p>
          <a:p>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12</a:t>
            </a:fld>
            <a:endParaRPr lang="en-US" dirty="0"/>
          </a:p>
        </p:txBody>
      </p:sp>
    </p:spTree>
    <p:extLst>
      <p:ext uri="{BB962C8B-B14F-4D97-AF65-F5344CB8AC3E}">
        <p14:creationId xmlns:p14="http://schemas.microsoft.com/office/powerpoint/2010/main" val="1932856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Point mutation can involve an insertion or deletion of a </a:t>
            </a:r>
            <a:r>
              <a:rPr lang="en-US" sz="1200" dirty="0" err="1"/>
              <a:t>bp</a:t>
            </a:r>
            <a:r>
              <a:rPr lang="en-US" sz="1200" dirty="0"/>
              <a:t>, which is the difference</a:t>
            </a:r>
            <a:r>
              <a:rPr lang="en-US" sz="1200" baseline="0" dirty="0"/>
              <a:t> between that and a SNP</a:t>
            </a:r>
            <a:endParaRPr lang="en-US" sz="1200" dirty="0"/>
          </a:p>
          <a:p>
            <a:endParaRPr lang="en-US" dirty="0"/>
          </a:p>
          <a:p>
            <a:r>
              <a:rPr lang="en-US" dirty="0"/>
              <a:t>We will come back to SNPs</a:t>
            </a:r>
            <a:r>
              <a:rPr lang="en-US" baseline="0" dirty="0"/>
              <a:t> in much more detail once we have finished the </a:t>
            </a:r>
            <a:r>
              <a:rPr lang="en-US" baseline="0" dirty="0" err="1"/>
              <a:t>baisc</a:t>
            </a:r>
            <a:r>
              <a:rPr lang="en-US" baseline="0" dirty="0"/>
              <a:t> genetics recap, but I wanted to give a preview now in the context of thinking about how not every point mutation is created equal</a:t>
            </a:r>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13</a:t>
            </a:fld>
            <a:endParaRPr lang="en-US" dirty="0"/>
          </a:p>
        </p:txBody>
      </p:sp>
    </p:spTree>
    <p:extLst>
      <p:ext uri="{BB962C8B-B14F-4D97-AF65-F5344CB8AC3E}">
        <p14:creationId xmlns:p14="http://schemas.microsoft.com/office/powerpoint/2010/main" val="1354852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Genes</a:t>
            </a:r>
            <a:r>
              <a:rPr lang="en-US" sz="1200" dirty="0"/>
              <a:t> are the basic units of heredity</a:t>
            </a:r>
          </a:p>
          <a:p>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14</a:t>
            </a:fld>
            <a:endParaRPr lang="en-US" dirty="0"/>
          </a:p>
        </p:txBody>
      </p:sp>
    </p:spTree>
    <p:extLst>
      <p:ext uri="{BB962C8B-B14F-4D97-AF65-F5344CB8AC3E}">
        <p14:creationId xmlns:p14="http://schemas.microsoft.com/office/powerpoint/2010/main" val="600561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here can see the whole scale of things, from the 4 </a:t>
            </a:r>
            <a:r>
              <a:rPr lang="en-US" dirty="0" err="1"/>
              <a:t>basepair</a:t>
            </a:r>
            <a:r>
              <a:rPr lang="en-US" baseline="0" dirty="0"/>
              <a:t> nucleotides, then organized into strings that form genes, which are coiled up and then assembled into chromosomes</a:t>
            </a:r>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15</a:t>
            </a:fld>
            <a:endParaRPr lang="en-US" dirty="0"/>
          </a:p>
        </p:txBody>
      </p:sp>
    </p:spTree>
    <p:extLst>
      <p:ext uri="{BB962C8B-B14F-4D97-AF65-F5344CB8AC3E}">
        <p14:creationId xmlns:p14="http://schemas.microsoft.com/office/powerpoint/2010/main" val="944416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Chromosomal crossover involves recombination between the paired </a:t>
            </a:r>
            <a:r>
              <a:rPr lang="en-US" sz="1200" b="0" i="0" u="none" strike="noStrike" kern="1200" dirty="0">
                <a:solidFill>
                  <a:schemeClr val="tx1"/>
                </a:solidFill>
                <a:effectLst/>
                <a:latin typeface="+mn-lt"/>
                <a:ea typeface="+mn-ea"/>
                <a:cs typeface="+mn-cs"/>
                <a:hlinkClick r:id="rId3" tooltip="Chromosome"/>
              </a:rPr>
              <a:t>chromosomes</a:t>
            </a:r>
            <a:r>
              <a:rPr lang="en-US" sz="1200" b="0" i="0" kern="1200" dirty="0">
                <a:solidFill>
                  <a:schemeClr val="tx1"/>
                </a:solidFill>
                <a:effectLst/>
                <a:latin typeface="+mn-lt"/>
                <a:ea typeface="+mn-ea"/>
                <a:cs typeface="+mn-cs"/>
              </a:rPr>
              <a:t> inherited from each of one's parents, generally occurring during </a:t>
            </a:r>
            <a:r>
              <a:rPr lang="en-US" sz="1200" b="0" i="0" u="none" strike="noStrike" kern="1200" dirty="0">
                <a:solidFill>
                  <a:schemeClr val="tx1"/>
                </a:solidFill>
                <a:effectLst/>
                <a:latin typeface="+mn-lt"/>
                <a:ea typeface="+mn-ea"/>
                <a:cs typeface="+mn-cs"/>
                <a:hlinkClick r:id="rId4" tooltip="Meiosis"/>
              </a:rPr>
              <a:t>meiosis</a:t>
            </a:r>
            <a:r>
              <a:rPr lang="en-US" sz="1200" b="0" i="0" kern="1200" dirty="0">
                <a:solidFill>
                  <a:schemeClr val="tx1"/>
                </a:solidFill>
                <a:effectLst/>
                <a:latin typeface="+mn-lt"/>
                <a:ea typeface="+mn-ea"/>
                <a:cs typeface="+mn-cs"/>
              </a:rPr>
              <a:t>. During </a:t>
            </a:r>
            <a:r>
              <a:rPr lang="en-US" sz="1200" b="0" i="0" u="none" strike="noStrike" kern="1200" dirty="0">
                <a:solidFill>
                  <a:schemeClr val="tx1"/>
                </a:solidFill>
                <a:effectLst/>
                <a:latin typeface="+mn-lt"/>
                <a:ea typeface="+mn-ea"/>
                <a:cs typeface="+mn-cs"/>
                <a:hlinkClick r:id="rId5" tooltip="Meiosis"/>
              </a:rPr>
              <a:t>prophase 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pachytene</a:t>
            </a:r>
            <a:r>
              <a:rPr lang="en-US" sz="1200" b="0" i="0" kern="1200" dirty="0">
                <a:solidFill>
                  <a:schemeClr val="tx1"/>
                </a:solidFill>
                <a:effectLst/>
                <a:latin typeface="+mn-lt"/>
                <a:ea typeface="+mn-ea"/>
                <a:cs typeface="+mn-cs"/>
              </a:rPr>
              <a:t> stage) the four available </a:t>
            </a:r>
            <a:r>
              <a:rPr lang="en-US" sz="1200" b="0" i="0" u="none" strike="noStrike" kern="1200" dirty="0">
                <a:solidFill>
                  <a:schemeClr val="tx1"/>
                </a:solidFill>
                <a:effectLst/>
                <a:latin typeface="+mn-lt"/>
                <a:ea typeface="+mn-ea"/>
                <a:cs typeface="+mn-cs"/>
                <a:hlinkClick r:id="rId6" tooltip="Chromatid"/>
              </a:rPr>
              <a:t>chromatids</a:t>
            </a:r>
            <a:r>
              <a:rPr lang="en-US" sz="1200" b="0" i="0" kern="1200" dirty="0">
                <a:solidFill>
                  <a:schemeClr val="tx1"/>
                </a:solidFill>
                <a:effectLst/>
                <a:latin typeface="+mn-lt"/>
                <a:ea typeface="+mn-ea"/>
                <a:cs typeface="+mn-cs"/>
              </a:rPr>
              <a:t> are in tight formation with one another. While in this formation, </a:t>
            </a:r>
            <a:r>
              <a:rPr lang="en-US" sz="1200" b="0" i="0" u="none" strike="noStrike" kern="1200" dirty="0">
                <a:solidFill>
                  <a:schemeClr val="tx1"/>
                </a:solidFill>
                <a:effectLst/>
                <a:latin typeface="+mn-lt"/>
                <a:ea typeface="+mn-ea"/>
                <a:cs typeface="+mn-cs"/>
                <a:hlinkClick r:id="rId7" tooltip="Homology (biology)"/>
              </a:rPr>
              <a:t>homologous</a:t>
            </a:r>
            <a:r>
              <a:rPr lang="en-US" sz="1200" b="0" i="0" kern="1200" dirty="0">
                <a:solidFill>
                  <a:schemeClr val="tx1"/>
                </a:solidFill>
                <a:effectLst/>
                <a:latin typeface="+mn-lt"/>
                <a:ea typeface="+mn-ea"/>
                <a:cs typeface="+mn-cs"/>
              </a:rPr>
              <a:t> sites on two chromatids can closely pair with one another, and may exchange genetic information</a:t>
            </a:r>
            <a:endParaRPr lang="en-US" dirty="0"/>
          </a:p>
        </p:txBody>
      </p:sp>
      <p:sp>
        <p:nvSpPr>
          <p:cNvPr id="4" name="Slide Number Placeholder 3"/>
          <p:cNvSpPr>
            <a:spLocks noGrp="1"/>
          </p:cNvSpPr>
          <p:nvPr>
            <p:ph type="sldNum" sz="quarter" idx="10"/>
          </p:nvPr>
        </p:nvSpPr>
        <p:spPr/>
        <p:txBody>
          <a:bodyPr/>
          <a:lstStyle/>
          <a:p>
            <a:fld id="{B0D1B197-425D-EC43-AAFE-5A12BA31E589}" type="slidenum">
              <a:rPr lang="en-US" smtClean="0"/>
              <a:t>16</a:t>
            </a:fld>
            <a:endParaRPr lang="en-US"/>
          </a:p>
        </p:txBody>
      </p:sp>
    </p:spTree>
    <p:extLst>
      <p:ext uri="{BB962C8B-B14F-4D97-AF65-F5344CB8AC3E}">
        <p14:creationId xmlns:p14="http://schemas.microsoft.com/office/powerpoint/2010/main" val="1633710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spend</a:t>
            </a:r>
            <a:r>
              <a:rPr lang="en-US" baseline="0" dirty="0"/>
              <a:t> most of the time here talking about the human genome since that’s what most folks are focused on, so will pay it special attention, but I do want to frame it in the context of comparative genomics to get a sense of the bigger picture of </a:t>
            </a:r>
            <a:r>
              <a:rPr lang="en-US" baseline="0" dirty="0" err="1"/>
              <a:t>genoms</a:t>
            </a:r>
            <a:r>
              <a:rPr lang="en-US" baseline="0" dirty="0"/>
              <a:t> </a:t>
            </a:r>
            <a:endParaRPr lang="en-US" dirty="0"/>
          </a:p>
          <a:p>
            <a:endParaRPr lang="en-US" dirty="0"/>
          </a:p>
          <a:p>
            <a:r>
              <a:rPr lang="en-US" dirty="0"/>
              <a:t>Genome size doesn’t equal to organism complexity for</a:t>
            </a:r>
            <a:r>
              <a:rPr lang="en-US" baseline="0" dirty="0"/>
              <a:t> the most part</a:t>
            </a:r>
            <a:endParaRPr lang="en-US" dirty="0"/>
          </a:p>
        </p:txBody>
      </p:sp>
      <p:sp>
        <p:nvSpPr>
          <p:cNvPr id="4" name="Slide Number Placeholder 3"/>
          <p:cNvSpPr>
            <a:spLocks noGrp="1"/>
          </p:cNvSpPr>
          <p:nvPr>
            <p:ph type="sldNum" sz="quarter" idx="10"/>
          </p:nvPr>
        </p:nvSpPr>
        <p:spPr/>
        <p:txBody>
          <a:bodyPr/>
          <a:lstStyle/>
          <a:p>
            <a:fld id="{51450E68-1DA1-7749-89F8-62C3E1ECFDFE}" type="slidenum">
              <a:rPr lang="en-US" smtClean="0"/>
              <a:pPr/>
              <a:t>17</a:t>
            </a:fld>
            <a:endParaRPr lang="en-US"/>
          </a:p>
        </p:txBody>
      </p:sp>
    </p:spTree>
    <p:extLst>
      <p:ext uri="{BB962C8B-B14F-4D97-AF65-F5344CB8AC3E}">
        <p14:creationId xmlns:p14="http://schemas.microsoft.com/office/powerpoint/2010/main" val="1429278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9pPr>
          </a:lstStyle>
          <a:p>
            <a:fld id="{781EC1A6-5500-41AF-82A8-D3EBA1BF95E3}" type="slidenum">
              <a:rPr lang="en-US" sz="1200"/>
              <a:pPr/>
              <a:t>18</a:t>
            </a:fld>
            <a:endParaRPr lang="en-US" sz="1200"/>
          </a:p>
        </p:txBody>
      </p:sp>
      <p:sp>
        <p:nvSpPr>
          <p:cNvPr id="145411"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54275" name="Rectangle 3"/>
          <p:cNvSpPr>
            <a:spLocks noGrp="1" noChangeArrowheads="1"/>
          </p:cNvSpPr>
          <p:nvPr>
            <p:ph type="body" idx="1"/>
          </p:nvPr>
        </p:nvSpPr>
        <p:spPr>
          <a:solidFill>
            <a:srgbClr val="FFFFFF"/>
          </a:solidFill>
          <a:ln>
            <a:solidFill>
              <a:srgbClr val="000000"/>
            </a:solidFill>
            <a:miter lim="800000"/>
            <a:headEnd/>
            <a:tailEnd/>
          </a:ln>
        </p:spPr>
        <p:txBody>
          <a:bodyPr/>
          <a:lstStyle/>
          <a:p>
            <a:r>
              <a:rPr lang="en-US" sz="1200" b="1" i="1" kern="1200" dirty="0">
                <a:solidFill>
                  <a:schemeClr val="tx1"/>
                </a:solidFill>
                <a:effectLst/>
                <a:latin typeface="Times New Roman" charset="0"/>
                <a:ea typeface="ＭＳ Ｐゴシック" charset="-128"/>
                <a:cs typeface="ＭＳ Ｐゴシック" charset="-128"/>
              </a:rPr>
              <a:t>Comparing bacteria, </a:t>
            </a:r>
            <a:r>
              <a:rPr lang="en-US" sz="1200" b="1" i="1" kern="1200" dirty="0" err="1">
                <a:solidFill>
                  <a:schemeClr val="tx1"/>
                </a:solidFill>
                <a:effectLst/>
                <a:latin typeface="Times New Roman" charset="0"/>
                <a:ea typeface="ＭＳ Ｐゴシック" charset="-128"/>
                <a:cs typeface="ＭＳ Ｐゴシック" charset="-128"/>
              </a:rPr>
              <a:t>archaea</a:t>
            </a:r>
            <a:r>
              <a:rPr lang="en-US" sz="1200" b="1" i="1" kern="1200" dirty="0">
                <a:solidFill>
                  <a:schemeClr val="tx1"/>
                </a:solidFill>
                <a:effectLst/>
                <a:latin typeface="Times New Roman" charset="0"/>
                <a:ea typeface="ＭＳ Ｐゴシック" charset="-128"/>
                <a:cs typeface="ＭＳ Ｐゴシック" charset="-128"/>
              </a:rPr>
              <a:t>, and eukaryotes shows a general progression from smaller to larger genomes.</a:t>
            </a:r>
            <a:endParaRPr lang="en-US" sz="1200" kern="1200" dirty="0">
              <a:solidFill>
                <a:schemeClr val="tx1"/>
              </a:solidFill>
              <a:effectLst/>
              <a:latin typeface="Times New Roman" charset="0"/>
              <a:ea typeface="ＭＳ Ｐゴシック" charset="-128"/>
              <a:cs typeface="ＭＳ Ｐゴシック" charset="-128"/>
            </a:endParaRPr>
          </a:p>
          <a:p>
            <a:pPr lvl="0"/>
            <a:r>
              <a:rPr lang="en-US" sz="1200" kern="1200" dirty="0">
                <a:solidFill>
                  <a:schemeClr val="tx1"/>
                </a:solidFill>
                <a:effectLst/>
                <a:latin typeface="Times New Roman" charset="0"/>
                <a:ea typeface="ＭＳ Ｐゴシック" charset="-128"/>
                <a:cs typeface="ＭＳ Ｐゴシック" charset="-128"/>
              </a:rPr>
              <a:t>Most bacterial genomes have between 1 and 6 million base pairs (Mb); the genome of </a:t>
            </a:r>
            <a:r>
              <a:rPr lang="en-US" sz="1200" i="1" kern="1200" dirty="0">
                <a:solidFill>
                  <a:schemeClr val="tx1"/>
                </a:solidFill>
                <a:effectLst/>
                <a:latin typeface="Times New Roman" charset="0"/>
                <a:ea typeface="ＭＳ Ｐゴシック" charset="-128"/>
                <a:cs typeface="ＭＳ Ｐゴシック" charset="-128"/>
              </a:rPr>
              <a:t>E. coli, </a:t>
            </a:r>
            <a:r>
              <a:rPr lang="en-US" sz="1200" kern="1200" dirty="0">
                <a:solidFill>
                  <a:schemeClr val="tx1"/>
                </a:solidFill>
                <a:effectLst/>
                <a:latin typeface="Times New Roman" charset="0"/>
                <a:ea typeface="ＭＳ Ｐゴシック" charset="-128"/>
                <a:cs typeface="ＭＳ Ｐゴシック" charset="-128"/>
              </a:rPr>
              <a:t>for instance, has 4.6 </a:t>
            </a:r>
            <a:r>
              <a:rPr lang="en-US" sz="1200" kern="1200" dirty="0" err="1">
                <a:solidFill>
                  <a:schemeClr val="tx1"/>
                </a:solidFill>
                <a:effectLst/>
                <a:latin typeface="Times New Roman" charset="0"/>
                <a:ea typeface="ＭＳ Ｐゴシック" charset="-128"/>
                <a:cs typeface="ＭＳ Ｐゴシック" charset="-128"/>
              </a:rPr>
              <a:t>Mrgabases</a:t>
            </a:r>
            <a:r>
              <a:rPr lang="en-US" sz="1200" kern="1200" dirty="0">
                <a:solidFill>
                  <a:schemeClr val="tx1"/>
                </a:solidFill>
                <a:effectLst/>
                <a:latin typeface="Times New Roman" charset="0"/>
                <a:ea typeface="ＭＳ Ｐゴシック" charset="-128"/>
                <a:cs typeface="ＭＳ Ｐゴシック" charset="-128"/>
              </a:rPr>
              <a:t>. </a:t>
            </a:r>
          </a:p>
          <a:p>
            <a:pPr lvl="0"/>
            <a:r>
              <a:rPr lang="en-US" sz="1200" kern="1200" dirty="0">
                <a:solidFill>
                  <a:schemeClr val="tx1"/>
                </a:solidFill>
                <a:effectLst/>
                <a:latin typeface="Times New Roman" charset="0"/>
                <a:ea typeface="ＭＳ Ｐゴシック" charset="-128"/>
                <a:cs typeface="ＭＳ Ｐゴシック" charset="-128"/>
              </a:rPr>
              <a:t>Genomes of </a:t>
            </a:r>
            <a:r>
              <a:rPr lang="en-US" sz="1200" kern="1200" dirty="0" err="1">
                <a:solidFill>
                  <a:schemeClr val="tx1"/>
                </a:solidFill>
                <a:effectLst/>
                <a:latin typeface="Times New Roman" charset="0"/>
                <a:ea typeface="ＭＳ Ｐゴシック" charset="-128"/>
                <a:cs typeface="ＭＳ Ｐゴシック" charset="-128"/>
              </a:rPr>
              <a:t>archaea</a:t>
            </a:r>
            <a:r>
              <a:rPr lang="en-US" sz="1200" kern="1200" dirty="0">
                <a:solidFill>
                  <a:schemeClr val="tx1"/>
                </a:solidFill>
                <a:effectLst/>
                <a:latin typeface="Times New Roman" charset="0"/>
                <a:ea typeface="ＭＳ Ｐゴシック" charset="-128"/>
                <a:cs typeface="ＭＳ Ｐゴシック" charset="-128"/>
              </a:rPr>
              <a:t> are generally within the size range of bacterial genomes. </a:t>
            </a:r>
          </a:p>
          <a:p>
            <a:pPr lvl="0"/>
            <a:r>
              <a:rPr lang="en-US" sz="1200" kern="1200" dirty="0">
                <a:solidFill>
                  <a:schemeClr val="tx1"/>
                </a:solidFill>
                <a:effectLst/>
                <a:latin typeface="Times New Roman" charset="0"/>
                <a:ea typeface="ＭＳ Ｐゴシック" charset="-128"/>
                <a:cs typeface="ＭＳ Ｐゴシック" charset="-128"/>
              </a:rPr>
              <a:t>Eukaryotic genomes are larger: The genome of the single-celled yeast </a:t>
            </a:r>
            <a:r>
              <a:rPr lang="en-US" sz="1200" i="1" kern="1200" dirty="0">
                <a:solidFill>
                  <a:schemeClr val="tx1"/>
                </a:solidFill>
                <a:effectLst/>
                <a:latin typeface="Times New Roman" charset="0"/>
                <a:ea typeface="ＭＳ Ｐゴシック" charset="-128"/>
                <a:cs typeface="ＭＳ Ｐゴシック" charset="-128"/>
              </a:rPr>
              <a:t>S. cerevisiae </a:t>
            </a:r>
            <a:r>
              <a:rPr lang="en-US" sz="1200" i="0" kern="1200" dirty="0">
                <a:solidFill>
                  <a:schemeClr val="tx1"/>
                </a:solidFill>
                <a:effectLst/>
                <a:latin typeface="Times New Roman" charset="0"/>
                <a:ea typeface="ＭＳ Ｐゴシック" charset="-128"/>
                <a:cs typeface="ＭＳ Ｐゴシック" charset="-128"/>
              </a:rPr>
              <a:t>(a very simple </a:t>
            </a:r>
            <a:r>
              <a:rPr lang="en-US" sz="1200" i="0" kern="1200" dirty="0" err="1">
                <a:solidFill>
                  <a:schemeClr val="tx1"/>
                </a:solidFill>
                <a:effectLst/>
                <a:latin typeface="Times New Roman" charset="0"/>
                <a:ea typeface="ＭＳ Ｐゴシック" charset="-128"/>
                <a:cs typeface="ＭＳ Ｐゴシック" charset="-128"/>
              </a:rPr>
              <a:t>euokaryote</a:t>
            </a:r>
            <a:r>
              <a:rPr lang="en-US" sz="1200" i="0" kern="1200" dirty="0">
                <a:solidFill>
                  <a:schemeClr val="tx1"/>
                </a:solidFill>
                <a:effectLst/>
                <a:latin typeface="Times New Roman" charset="0"/>
                <a:ea typeface="ＭＳ Ｐゴシック" charset="-128"/>
                <a:cs typeface="ＭＳ Ｐゴシック" charset="-128"/>
              </a:rPr>
              <a:t>)</a:t>
            </a:r>
            <a:r>
              <a:rPr lang="en-US" sz="1200" i="0" kern="1200" baseline="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has about 12 Mb.</a:t>
            </a:r>
            <a:r>
              <a:rPr lang="en-US" sz="1200" kern="1200" baseline="0" dirty="0">
                <a:solidFill>
                  <a:schemeClr val="tx1"/>
                </a:solidFill>
                <a:effectLst/>
                <a:latin typeface="Times New Roman" charset="0"/>
                <a:ea typeface="ＭＳ Ｐゴシック" charset="-128"/>
                <a:cs typeface="ＭＳ Ｐゴシック" charset="-128"/>
              </a:rPr>
              <a:t> Scaling up to </a:t>
            </a:r>
            <a:r>
              <a:rPr lang="en-US" sz="1200" kern="1200" dirty="0">
                <a:solidFill>
                  <a:schemeClr val="tx1"/>
                </a:solidFill>
                <a:effectLst/>
                <a:latin typeface="Times New Roman" charset="0"/>
                <a:ea typeface="ＭＳ Ｐゴシック" charset="-128"/>
                <a:cs typeface="ＭＳ Ｐゴシック" charset="-128"/>
              </a:rPr>
              <a:t>multicellular animals and plants, most have genomes with at least 100 Mb.</a:t>
            </a:r>
          </a:p>
          <a:p>
            <a:pPr lvl="0"/>
            <a:r>
              <a:rPr lang="en-US" sz="1200" kern="1200" dirty="0">
                <a:solidFill>
                  <a:schemeClr val="tx1"/>
                </a:solidFill>
                <a:effectLst/>
                <a:latin typeface="Times New Roman" charset="0"/>
                <a:ea typeface="ＭＳ Ｐゴシック" charset="-128"/>
                <a:cs typeface="ＭＳ Ｐゴシック" charset="-128"/>
              </a:rPr>
              <a:t>Interestingly,</a:t>
            </a:r>
            <a:r>
              <a:rPr lang="en-US" sz="1200" kern="1200" baseline="0" dirty="0">
                <a:solidFill>
                  <a:schemeClr val="tx1"/>
                </a:solidFill>
                <a:effectLst/>
                <a:latin typeface="Times New Roman" charset="0"/>
                <a:ea typeface="ＭＳ Ｐゴシック" charset="-128"/>
                <a:cs typeface="ＭＳ Ｐゴシック" charset="-128"/>
              </a:rPr>
              <a:t> a</a:t>
            </a:r>
            <a:r>
              <a:rPr lang="en-US" sz="1200" kern="1200" dirty="0">
                <a:solidFill>
                  <a:schemeClr val="tx1"/>
                </a:solidFill>
                <a:effectLst/>
                <a:latin typeface="Times New Roman" charset="0"/>
                <a:ea typeface="ＭＳ Ｐゴシック" charset="-128"/>
                <a:cs typeface="ＭＳ Ｐゴシック" charset="-128"/>
              </a:rPr>
              <a:t> comparison of genome sizes among eukaryotes does not show any systematic relationship between genome size and phenotype.</a:t>
            </a:r>
          </a:p>
        </p:txBody>
      </p:sp>
    </p:spTree>
    <p:extLst>
      <p:ext uri="{BB962C8B-B14F-4D97-AF65-F5344CB8AC3E}">
        <p14:creationId xmlns:p14="http://schemas.microsoft.com/office/powerpoint/2010/main" val="2176524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19</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xfrm>
            <a:off x="381000" y="685800"/>
            <a:ext cx="6096000" cy="3429000"/>
          </a:xfrm>
          <a:ln/>
        </p:spPr>
      </p:sp>
      <p:sp>
        <p:nvSpPr>
          <p:cNvPr id="10243" name="Rectangle 3"/>
          <p:cNvSpPr>
            <a:spLocks noGrp="1" noChangeArrowheads="1"/>
          </p:cNvSpPr>
          <p:nvPr>
            <p:ph type="body" idx="1"/>
          </p:nvPr>
        </p:nvSpPr>
        <p:spPr>
          <a:noFill/>
          <a:extLst>
            <a:ext uri="{FAA26D3D-D897-4be2-8F04-BA451C77F1D7}">
              <ma14:placeholderFlag xmlns="" xmlns:ma14="http://schemas.microsoft.com/office/mac/drawingml/2011/main" val="1"/>
            </a:ex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p>
            <a:pPr lvl="0"/>
            <a:r>
              <a:rPr lang="en-US" sz="1200" kern="1200" dirty="0">
                <a:solidFill>
                  <a:schemeClr val="tx1"/>
                </a:solidFill>
                <a:effectLst/>
                <a:latin typeface="Times New Roman" charset="0"/>
                <a:ea typeface="ＭＳ Ｐゴシック" charset="-128"/>
                <a:cs typeface="ＭＳ Ｐゴシック" charset="-128"/>
              </a:rPr>
              <a:t>Here, we can see how bacteria/</a:t>
            </a:r>
            <a:r>
              <a:rPr lang="en-US" sz="1200" kern="1200" dirty="0" err="1">
                <a:solidFill>
                  <a:schemeClr val="tx1"/>
                </a:solidFill>
                <a:effectLst/>
                <a:latin typeface="Times New Roman" charset="0"/>
                <a:ea typeface="ＭＳ Ｐゴシック" charset="-128"/>
                <a:cs typeface="ＭＳ Ｐゴシック" charset="-128"/>
              </a:rPr>
              <a:t>archae</a:t>
            </a:r>
            <a:r>
              <a:rPr lang="en-US" sz="1200" kern="1200" dirty="0">
                <a:solidFill>
                  <a:schemeClr val="tx1"/>
                </a:solidFill>
                <a:effectLst/>
                <a:latin typeface="Times New Roman" charset="0"/>
                <a:ea typeface="ＭＳ Ｐゴシック" charset="-128"/>
                <a:cs typeface="ＭＳ Ｐゴシック" charset="-128"/>
              </a:rPr>
              <a:t> generally do have smaller </a:t>
            </a:r>
            <a:r>
              <a:rPr lang="en-US" sz="1200" kern="1200" dirty="0" err="1">
                <a:solidFill>
                  <a:schemeClr val="tx1"/>
                </a:solidFill>
                <a:effectLst/>
                <a:latin typeface="Times New Roman" charset="0"/>
                <a:ea typeface="ＭＳ Ｐゴシック" charset="-128"/>
                <a:cs typeface="ＭＳ Ｐゴシック" charset="-128"/>
              </a:rPr>
              <a:t>genoems</a:t>
            </a:r>
            <a:r>
              <a:rPr lang="en-US" sz="1200" kern="1200" dirty="0">
                <a:solidFill>
                  <a:schemeClr val="tx1"/>
                </a:solidFill>
                <a:effectLst/>
                <a:latin typeface="Times New Roman" charset="0"/>
                <a:ea typeface="ＭＳ Ｐゴシック" charset="-128"/>
                <a:cs typeface="ＭＳ Ｐゴシック" charset="-128"/>
              </a:rPr>
              <a:t> than eukaryotes, but</a:t>
            </a:r>
            <a:r>
              <a:rPr lang="en-US" sz="1200" kern="1200" baseline="0" dirty="0">
                <a:solidFill>
                  <a:schemeClr val="tx1"/>
                </a:solidFill>
                <a:effectLst/>
                <a:latin typeface="Times New Roman" charset="0"/>
                <a:ea typeface="ＭＳ Ｐゴシック" charset="-128"/>
                <a:cs typeface="ＭＳ Ｐゴシック" charset="-128"/>
              </a:rPr>
              <a:t> within </a:t>
            </a:r>
            <a:r>
              <a:rPr lang="en-US" sz="1200" kern="1200" baseline="0" dirty="0" err="1">
                <a:solidFill>
                  <a:schemeClr val="tx1"/>
                </a:solidFill>
                <a:effectLst/>
                <a:latin typeface="Times New Roman" charset="0"/>
                <a:ea typeface="ＭＳ Ｐゴシック" charset="-128"/>
                <a:cs typeface="ＭＳ Ｐゴシック" charset="-128"/>
              </a:rPr>
              <a:t>eukraryotes</a:t>
            </a:r>
            <a:r>
              <a:rPr lang="en-US" sz="1200" kern="1200" baseline="0" dirty="0">
                <a:solidFill>
                  <a:schemeClr val="tx1"/>
                </a:solidFill>
                <a:effectLst/>
                <a:latin typeface="Times New Roman" charset="0"/>
                <a:ea typeface="ＭＳ Ｐゴシック" charset="-128"/>
                <a:cs typeface="ＭＳ Ｐゴシック" charset="-128"/>
              </a:rPr>
              <a:t>, there is not a super clear relationship between genome </a:t>
            </a:r>
            <a:r>
              <a:rPr lang="en-US" sz="1200" kern="1200" baseline="0" dirty="0" err="1">
                <a:solidFill>
                  <a:schemeClr val="tx1"/>
                </a:solidFill>
                <a:effectLst/>
                <a:latin typeface="Times New Roman" charset="0"/>
                <a:ea typeface="ＭＳ Ｐゴシック" charset="-128"/>
                <a:cs typeface="ＭＳ Ｐゴシック" charset="-128"/>
              </a:rPr>
              <a:t>sie</a:t>
            </a:r>
            <a:r>
              <a:rPr lang="en-US" sz="1200" kern="1200" baseline="0" dirty="0">
                <a:solidFill>
                  <a:schemeClr val="tx1"/>
                </a:solidFill>
                <a:effectLst/>
                <a:latin typeface="Times New Roman" charset="0"/>
                <a:ea typeface="ＭＳ Ｐゴシック" charset="-128"/>
                <a:cs typeface="ＭＳ Ｐゴシック" charset="-128"/>
              </a:rPr>
              <a:t> and complexity. For example corn and giant pandas have nearly exactly the same genome size, which is barely less than us. And take a look at the </a:t>
            </a:r>
            <a:r>
              <a:rPr lang="en-US" sz="1200" kern="1200" baseline="0" dirty="0" err="1">
                <a:solidFill>
                  <a:schemeClr val="tx1"/>
                </a:solidFill>
                <a:effectLst/>
                <a:latin typeface="Times New Roman" charset="0"/>
                <a:ea typeface="ＭＳ Ｐゴシック" charset="-128"/>
                <a:cs typeface="ＭＳ Ｐゴシック" charset="-128"/>
              </a:rPr>
              <a:t>japonese</a:t>
            </a:r>
            <a:r>
              <a:rPr lang="en-US" sz="1200" kern="1200" baseline="0" dirty="0">
                <a:solidFill>
                  <a:schemeClr val="tx1"/>
                </a:solidFill>
                <a:effectLst/>
                <a:latin typeface="Times New Roman" charset="0"/>
                <a:ea typeface="ＭＳ Ｐゴシック" charset="-128"/>
                <a:cs typeface="ＭＳ Ｐゴシック" charset="-128"/>
              </a:rPr>
              <a:t> canopy plant!</a:t>
            </a:r>
            <a:endParaRPr lang="en-US" sz="1200" kern="1200" dirty="0">
              <a:solidFill>
                <a:schemeClr val="tx1"/>
              </a:solidFill>
              <a:effectLst/>
              <a:latin typeface="Times New Roman" charset="0"/>
              <a:ea typeface="ＭＳ Ｐゴシック" charset="-128"/>
              <a:cs typeface="ＭＳ Ｐゴシック" charset="-128"/>
            </a:endParaRPr>
          </a:p>
          <a:p>
            <a:pPr lvl="0"/>
            <a:r>
              <a:rPr lang="en-US" sz="1200" kern="1200" dirty="0">
                <a:solidFill>
                  <a:schemeClr val="tx1"/>
                </a:solidFill>
                <a:effectLst/>
                <a:latin typeface="Times New Roman" charset="0"/>
                <a:ea typeface="ＭＳ Ｐゴシック" charset="-128"/>
                <a:cs typeface="ＭＳ Ｐゴシック" charset="-128"/>
              </a:rPr>
              <a:t>So not only is genome</a:t>
            </a:r>
          </a:p>
          <a:p>
            <a:pPr lvl="0"/>
            <a:r>
              <a:rPr lang="en-US" sz="1200" kern="1200" dirty="0">
                <a:solidFill>
                  <a:schemeClr val="tx1"/>
                </a:solidFill>
                <a:effectLst/>
                <a:latin typeface="Times New Roman" charset="0"/>
                <a:ea typeface="ＭＳ Ｐゴシック" charset="-128"/>
                <a:cs typeface="ＭＳ Ｐゴシック" charset="-128"/>
              </a:rPr>
              <a:t>The genome of the nematode </a:t>
            </a:r>
            <a:r>
              <a:rPr lang="en-US" sz="1200" i="1" kern="1200" dirty="0">
                <a:solidFill>
                  <a:schemeClr val="tx1"/>
                </a:solidFill>
                <a:effectLst/>
                <a:latin typeface="Times New Roman" charset="0"/>
                <a:ea typeface="ＭＳ Ｐゴシック" charset="-128"/>
                <a:cs typeface="ＭＳ Ｐゴシック" charset="-128"/>
              </a:rPr>
              <a:t>C. </a:t>
            </a:r>
            <a:r>
              <a:rPr lang="en-US" sz="1200" i="1" kern="1200" dirty="0" err="1">
                <a:solidFill>
                  <a:schemeClr val="tx1"/>
                </a:solidFill>
                <a:effectLst/>
                <a:latin typeface="Times New Roman" charset="0"/>
                <a:ea typeface="ＭＳ Ｐゴシック" charset="-128"/>
                <a:cs typeface="ＭＳ Ｐゴシック" charset="-128"/>
              </a:rPr>
              <a:t>elegans</a:t>
            </a:r>
            <a:r>
              <a:rPr lang="en-US" sz="1200" kern="1200" dirty="0">
                <a:solidFill>
                  <a:schemeClr val="tx1"/>
                </a:solidFill>
                <a:effectLst/>
                <a:latin typeface="Times New Roman" charset="0"/>
                <a:ea typeface="ＭＳ Ｐゴシック" charset="-128"/>
                <a:cs typeface="ＭＳ Ｐゴシック" charset="-128"/>
              </a:rPr>
              <a:t> has 100 Mb and contains roughly 20,000 genes.</a:t>
            </a:r>
          </a:p>
          <a:p>
            <a:pPr lvl="0"/>
            <a:r>
              <a:rPr lang="en-US" sz="1200" kern="1200" dirty="0">
                <a:solidFill>
                  <a:schemeClr val="tx1"/>
                </a:solidFill>
                <a:effectLst/>
                <a:latin typeface="Times New Roman" charset="0"/>
                <a:ea typeface="ＭＳ Ｐゴシック" charset="-128"/>
                <a:cs typeface="ＭＳ Ｐゴシック" charset="-128"/>
              </a:rPr>
              <a:t>The </a:t>
            </a:r>
            <a:r>
              <a:rPr lang="en-US" sz="1200" i="1" kern="1200" dirty="0">
                <a:solidFill>
                  <a:schemeClr val="tx1"/>
                </a:solidFill>
                <a:effectLst/>
                <a:latin typeface="Times New Roman" charset="0"/>
                <a:ea typeface="ＭＳ Ｐゴシック" charset="-128"/>
                <a:cs typeface="ＭＳ Ｐゴシック" charset="-128"/>
              </a:rPr>
              <a:t>D. melanogaster</a:t>
            </a:r>
            <a:r>
              <a:rPr lang="en-US" sz="1200" kern="1200" dirty="0">
                <a:solidFill>
                  <a:schemeClr val="tx1"/>
                </a:solidFill>
                <a:effectLst/>
                <a:latin typeface="Times New Roman" charset="0"/>
                <a:ea typeface="ＭＳ Ｐゴシック" charset="-128"/>
                <a:cs typeface="ＭＳ Ｐゴシック" charset="-128"/>
              </a:rPr>
              <a:t> genome is almost twice as big (165 Mb) but has about two-thirds the number of genes—only 13,700 genes. </a:t>
            </a:r>
          </a:p>
          <a:p>
            <a:pPr lvl="0"/>
            <a:endParaRPr lang="en-US" sz="1200" kern="1200" dirty="0">
              <a:solidFill>
                <a:schemeClr val="tx1"/>
              </a:solidFill>
              <a:effectLst/>
              <a:latin typeface="Times New Roman" charset="0"/>
              <a:ea typeface="ＭＳ Ｐゴシック" charset="-128"/>
              <a:cs typeface="ＭＳ Ｐゴシック" charset="-128"/>
            </a:endParaRPr>
          </a:p>
          <a:p>
            <a:pPr lvl="0"/>
            <a:r>
              <a:rPr lang="en-US" sz="1200" kern="1200" dirty="0">
                <a:solidFill>
                  <a:schemeClr val="tx1"/>
                </a:solidFill>
                <a:effectLst/>
                <a:latin typeface="Times New Roman" charset="0"/>
                <a:ea typeface="ＭＳ Ｐゴシック" charset="-128"/>
                <a:cs typeface="ＭＳ Ｐゴシック" charset="-128"/>
              </a:rPr>
              <a:t>At the outset of the Human Genome Project, biologists expected to identify between 50,000 and 100,000 genes based on the number of known human proteins. </a:t>
            </a:r>
          </a:p>
          <a:p>
            <a:pPr lvl="0"/>
            <a:r>
              <a:rPr lang="en-US" sz="1200" kern="1200" dirty="0">
                <a:solidFill>
                  <a:schemeClr val="tx1"/>
                </a:solidFill>
                <a:effectLst/>
                <a:latin typeface="Times New Roman" charset="0"/>
                <a:ea typeface="ＭＳ Ｐゴシック" charset="-128"/>
                <a:cs typeface="ＭＳ Ｐゴシック" charset="-128"/>
              </a:rPr>
              <a:t>As the project progressed, the estimate was revised downward several times, and, as of 2010, the most reliable count is fewer than 21,000. </a:t>
            </a:r>
          </a:p>
          <a:p>
            <a:pPr lvl="0"/>
            <a:r>
              <a:rPr lang="en-US" sz="1200" kern="1200" dirty="0">
                <a:solidFill>
                  <a:schemeClr val="tx1"/>
                </a:solidFill>
                <a:effectLst/>
                <a:latin typeface="Times New Roman" charset="0"/>
                <a:ea typeface="ＭＳ Ｐゴシック" charset="-128"/>
                <a:cs typeface="ＭＳ Ｐゴシック" charset="-128"/>
              </a:rPr>
              <a:t>This low number, similar to that of the nematode </a:t>
            </a:r>
            <a:r>
              <a:rPr lang="en-US" sz="1200" i="1" kern="1200" dirty="0">
                <a:solidFill>
                  <a:schemeClr val="tx1"/>
                </a:solidFill>
                <a:effectLst/>
                <a:latin typeface="Times New Roman" charset="0"/>
                <a:ea typeface="ＭＳ Ｐゴシック" charset="-128"/>
                <a:cs typeface="ＭＳ Ｐゴシック" charset="-128"/>
              </a:rPr>
              <a:t>C. </a:t>
            </a:r>
            <a:r>
              <a:rPr lang="en-US" sz="1200" i="1" kern="1200" dirty="0" err="1">
                <a:solidFill>
                  <a:schemeClr val="tx1"/>
                </a:solidFill>
                <a:effectLst/>
                <a:latin typeface="Times New Roman" charset="0"/>
                <a:ea typeface="ＭＳ Ｐゴシック" charset="-128"/>
                <a:cs typeface="ＭＳ Ｐゴシック" charset="-128"/>
              </a:rPr>
              <a:t>elegans</a:t>
            </a:r>
            <a:r>
              <a:rPr lang="en-US" sz="1200" kern="1200" dirty="0">
                <a:solidFill>
                  <a:schemeClr val="tx1"/>
                </a:solidFill>
                <a:effectLst/>
                <a:latin typeface="Times New Roman" charset="0"/>
                <a:ea typeface="ＭＳ Ｐゴシック" charset="-128"/>
                <a:cs typeface="ＭＳ Ｐゴシック" charset="-128"/>
              </a:rPr>
              <a:t>, has surprised biologists.  </a:t>
            </a:r>
          </a:p>
        </p:txBody>
      </p:sp>
    </p:spTree>
    <p:extLst>
      <p:ext uri="{BB962C8B-B14F-4D97-AF65-F5344CB8AC3E}">
        <p14:creationId xmlns:p14="http://schemas.microsoft.com/office/powerpoint/2010/main" val="2016447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So in this</a:t>
            </a:r>
            <a:r>
              <a:rPr lang="en-US" baseline="0" dirty="0"/>
              <a:t> GINGER workshop over the next week, we will be delving into Bioinformatics and genomics. But what are these? And what is the difference?</a:t>
            </a:r>
            <a:endParaRPr lang="en-US" dirty="0"/>
          </a:p>
          <a:p>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2</a:t>
            </a:fld>
            <a:endParaRPr lang="en-US" dirty="0"/>
          </a:p>
        </p:txBody>
      </p:sp>
    </p:spTree>
    <p:extLst>
      <p:ext uri="{BB962C8B-B14F-4D97-AF65-F5344CB8AC3E}">
        <p14:creationId xmlns:p14="http://schemas.microsoft.com/office/powerpoint/2010/main" val="148658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pretty,</a:t>
            </a:r>
            <a:r>
              <a:rPr lang="en-US" baseline="0" dirty="0"/>
              <a:t> doesn’t seem so especially complex as to need a genome that is 50 times larger than that of us, Homo sapiens</a:t>
            </a:r>
            <a:endParaRPr lang="en-US" dirty="0"/>
          </a:p>
        </p:txBody>
      </p:sp>
      <p:sp>
        <p:nvSpPr>
          <p:cNvPr id="4" name="Slide Number Placeholder 3"/>
          <p:cNvSpPr>
            <a:spLocks noGrp="1"/>
          </p:cNvSpPr>
          <p:nvPr>
            <p:ph type="sldNum" sz="quarter" idx="10"/>
          </p:nvPr>
        </p:nvSpPr>
        <p:spPr/>
        <p:txBody>
          <a:bodyPr/>
          <a:lstStyle/>
          <a:p>
            <a:fld id="{B0D1B197-425D-EC43-AAFE-5A12BA31E589}" type="slidenum">
              <a:rPr lang="en-US" smtClean="0"/>
              <a:t>20</a:t>
            </a:fld>
            <a:endParaRPr lang="en-US"/>
          </a:p>
        </p:txBody>
      </p:sp>
    </p:spTree>
    <p:extLst>
      <p:ext uri="{BB962C8B-B14F-4D97-AF65-F5344CB8AC3E}">
        <p14:creationId xmlns:p14="http://schemas.microsoft.com/office/powerpoint/2010/main" val="1450802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Alright so now let’s consider the nematode</a:t>
            </a:r>
            <a:r>
              <a:rPr lang="en-US" baseline="0" dirty="0"/>
              <a:t> genome in the context of this question. </a:t>
            </a:r>
            <a:r>
              <a:rPr lang="en-US" dirty="0"/>
              <a:t>Nematode C.</a:t>
            </a:r>
            <a:r>
              <a:rPr lang="en-US" baseline="0" dirty="0"/>
              <a:t> </a:t>
            </a:r>
            <a:r>
              <a:rPr lang="en-US" baseline="0" dirty="0" err="1"/>
              <a:t>elegans</a:t>
            </a:r>
            <a:r>
              <a:rPr lang="en-US" baseline="0" dirty="0"/>
              <a:t> has the same number of genes as humans. Basically one long digestive track. So… pose question:</a:t>
            </a:r>
            <a:endParaRPr lang="en-US" dirty="0"/>
          </a:p>
          <a:p>
            <a:endParaRPr lang="en-US" dirty="0"/>
          </a:p>
          <a:p>
            <a:r>
              <a:rPr lang="en-US" dirty="0"/>
              <a:t>Humans are clearly much more organizationally</a:t>
            </a:r>
            <a:r>
              <a:rPr lang="en-US" baseline="0" dirty="0"/>
              <a:t> complex than nematodes. Have many more cell types, complex central nervous system, etc. </a:t>
            </a:r>
          </a:p>
          <a:p>
            <a:r>
              <a:rPr lang="en-US" sz="1200" i="1" kern="1200" dirty="0">
                <a:latin typeface="Times New Roman" charset="0"/>
                <a:ea typeface="ＭＳ Ｐゴシック" charset="-128"/>
                <a:cs typeface="ＭＳ Ｐゴシック" charset="-128"/>
              </a:rPr>
              <a:t>How can humans get more “bang for their buck” out of their genome? </a:t>
            </a:r>
            <a:endParaRPr lang="en-US" baseline="0" dirty="0"/>
          </a:p>
          <a:p>
            <a:r>
              <a:rPr lang="en-US" baseline="0" dirty="0"/>
              <a:t>Take 1 min to think and discuss with your neighbors.</a:t>
            </a:r>
          </a:p>
          <a:p>
            <a:endParaRPr lang="en-US" dirty="0"/>
          </a:p>
        </p:txBody>
      </p:sp>
      <p:sp>
        <p:nvSpPr>
          <p:cNvPr id="4" name="Slide Number Placeholder 3"/>
          <p:cNvSpPr>
            <a:spLocks noGrp="1"/>
          </p:cNvSpPr>
          <p:nvPr>
            <p:ph type="sldNum" sz="quarter" idx="10"/>
          </p:nvPr>
        </p:nvSpPr>
        <p:spPr/>
        <p:txBody>
          <a:bodyPr/>
          <a:lstStyle/>
          <a:p>
            <a:fld id="{51450E68-1DA1-7749-89F8-62C3E1ECFDFE}" type="slidenum">
              <a:rPr lang="en-US" smtClean="0"/>
              <a:pPr/>
              <a:t>21</a:t>
            </a:fld>
            <a:endParaRPr lang="en-US"/>
          </a:p>
        </p:txBody>
      </p:sp>
    </p:spTree>
    <p:extLst>
      <p:ext uri="{BB962C8B-B14F-4D97-AF65-F5344CB8AC3E}">
        <p14:creationId xmlns:p14="http://schemas.microsoft.com/office/powerpoint/2010/main" val="2196192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Times New Roman" charset="0"/>
                <a:ea typeface="ＭＳ Ｐゴシック" charset="-128"/>
                <a:cs typeface="ＭＳ Ｐゴシック" charset="-128"/>
              </a:rPr>
              <a:t>Vertebrate genomes use extensive alternative splicing of RNA transcripts. </a:t>
            </a:r>
          </a:p>
          <a:p>
            <a:pPr lvl="0"/>
            <a:r>
              <a:rPr lang="en-US" sz="1200" kern="1200" dirty="0">
                <a:solidFill>
                  <a:schemeClr val="tx1"/>
                </a:solidFill>
                <a:effectLst/>
                <a:latin typeface="Times New Roman" charset="0"/>
                <a:ea typeface="ＭＳ Ｐゴシック" charset="-128"/>
                <a:cs typeface="ＭＳ Ｐゴシック" charset="-128"/>
              </a:rPr>
              <a:t>This process generates more than one functional protein from a single gene. Multipurpose coding sequence</a:t>
            </a:r>
          </a:p>
          <a:p>
            <a:endParaRPr lang="en-US" dirty="0"/>
          </a:p>
        </p:txBody>
      </p:sp>
      <p:sp>
        <p:nvSpPr>
          <p:cNvPr id="4" name="Slide Number Placeholder 3"/>
          <p:cNvSpPr>
            <a:spLocks noGrp="1"/>
          </p:cNvSpPr>
          <p:nvPr>
            <p:ph type="sldNum" sz="quarter" idx="10"/>
          </p:nvPr>
        </p:nvSpPr>
        <p:spPr/>
        <p:txBody>
          <a:bodyPr/>
          <a:lstStyle/>
          <a:p>
            <a:fld id="{51450E68-1DA1-7749-89F8-62C3E1ECFDFE}" type="slidenum">
              <a:rPr lang="en-US" smtClean="0"/>
              <a:pPr/>
              <a:t>22</a:t>
            </a:fld>
            <a:endParaRPr lang="en-US"/>
          </a:p>
        </p:txBody>
      </p:sp>
    </p:spTree>
    <p:extLst>
      <p:ext uri="{BB962C8B-B14F-4D97-AF65-F5344CB8AC3E}">
        <p14:creationId xmlns:p14="http://schemas.microsoft.com/office/powerpoint/2010/main" val="3356529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23</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xfrm>
            <a:off x="381000" y="685800"/>
            <a:ext cx="6096000" cy="3429000"/>
          </a:xfrm>
          <a:ln/>
        </p:spPr>
      </p:sp>
      <p:sp>
        <p:nvSpPr>
          <p:cNvPr id="10243" name="Rectangle 3"/>
          <p:cNvSpPr>
            <a:spLocks noGrp="1" noChangeArrowheads="1"/>
          </p:cNvSpPr>
          <p:nvPr>
            <p:ph type="body" idx="1"/>
          </p:nvPr>
        </p:nvSpPr>
        <p:spPr>
          <a:noFill/>
          <a:extLst>
            <a:ext uri="{FAA26D3D-D897-4be2-8F04-BA451C77F1D7}">
              <ma14:placeholderFlag xmlns="" xmlns:ma14="http://schemas.microsoft.com/office/mac/drawingml/2011/main" val="1"/>
            </a:ex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p>
            <a:pPr eaLnBrk="1" hangingPunct="1"/>
            <a:r>
              <a:rPr lang="en-US" dirty="0">
                <a:solidFill>
                  <a:srgbClr val="000000"/>
                </a:solidFill>
                <a:latin typeface="Times New Roman"/>
                <a:ea typeface="Times New Roman"/>
                <a:cs typeface="Times New Roman"/>
              </a:rPr>
              <a:t>Alternative RNA splicing of the troponin T gene</a:t>
            </a:r>
          </a:p>
          <a:p>
            <a:pPr eaLnBrk="1" hangingPunct="1"/>
            <a:r>
              <a:rPr lang="en-US" dirty="0">
                <a:solidFill>
                  <a:srgbClr val="000000"/>
                </a:solidFill>
                <a:latin typeface="Times New Roman"/>
                <a:ea typeface="Times New Roman"/>
                <a:cs typeface="Times New Roman"/>
              </a:rPr>
              <a:t>As you likely know, exons</a:t>
            </a:r>
            <a:r>
              <a:rPr lang="en-US" baseline="0" dirty="0">
                <a:solidFill>
                  <a:srgbClr val="000000"/>
                </a:solidFill>
                <a:latin typeface="Times New Roman"/>
                <a:ea typeface="Times New Roman"/>
                <a:cs typeface="Times New Roman"/>
              </a:rPr>
              <a:t> are the coding part of the gene – what is “expressed” - and the introns are the intervening sequences that generally get cut out from the final transcript. BUT sometimes exons are cut out also to generate different final mRNA and protein products.</a:t>
            </a:r>
          </a:p>
          <a:p>
            <a:pPr eaLnBrk="1" hangingPunct="1"/>
            <a:r>
              <a:rPr lang="en-US" i="1" baseline="0" dirty="0">
                <a:solidFill>
                  <a:srgbClr val="000000"/>
                </a:solidFill>
                <a:latin typeface="Times New Roman"/>
                <a:ea typeface="Times New Roman"/>
                <a:cs typeface="Times New Roman"/>
              </a:rPr>
              <a:t>Go through example </a:t>
            </a:r>
            <a:r>
              <a:rPr lang="mr-IN" i="1" baseline="0" dirty="0">
                <a:solidFill>
                  <a:srgbClr val="000000"/>
                </a:solidFill>
                <a:latin typeface="Times New Roman"/>
                <a:ea typeface="Times New Roman"/>
                <a:cs typeface="Times New Roman"/>
              </a:rPr>
              <a:t>–</a:t>
            </a:r>
            <a:r>
              <a:rPr lang="en-US" i="1" baseline="0" dirty="0">
                <a:solidFill>
                  <a:srgbClr val="000000"/>
                </a:solidFill>
                <a:latin typeface="Times New Roman"/>
                <a:ea typeface="Times New Roman"/>
                <a:cs typeface="Times New Roman"/>
              </a:rPr>
              <a:t> same coding sequence results in proteins that can behave differently</a:t>
            </a:r>
          </a:p>
          <a:p>
            <a:pPr eaLnBrk="1" hangingPunct="1"/>
            <a:endParaRPr lang="en-US" baseline="0" dirty="0">
              <a:solidFill>
                <a:srgbClr val="000000"/>
              </a:solidFill>
              <a:latin typeface="Times New Roman"/>
              <a:ea typeface="Times New Roman"/>
              <a:cs typeface="Times New Roman"/>
            </a:endParaRPr>
          </a:p>
          <a:p>
            <a:pPr lvl="0"/>
            <a:r>
              <a:rPr lang="en-US" sz="1200" kern="1200" dirty="0">
                <a:solidFill>
                  <a:schemeClr val="tx1"/>
                </a:solidFill>
                <a:effectLst/>
                <a:latin typeface="Times New Roman" charset="0"/>
                <a:ea typeface="ＭＳ Ｐゴシック" charset="-128"/>
                <a:cs typeface="ＭＳ Ｐゴシック" charset="-128"/>
              </a:rPr>
              <a:t>Most human genes contain about 10 exons, and an estimated 93% of these multi-exon genes are spliced in at least two different ways. </a:t>
            </a:r>
          </a:p>
          <a:p>
            <a:pPr lvl="0"/>
            <a:r>
              <a:rPr lang="en-US" sz="1200" kern="1200" dirty="0">
                <a:solidFill>
                  <a:schemeClr val="tx1"/>
                </a:solidFill>
                <a:effectLst/>
                <a:latin typeface="Times New Roman" charset="0"/>
                <a:ea typeface="ＭＳ Ｐゴシック" charset="-128"/>
                <a:cs typeface="ＭＳ Ｐゴシック" charset="-128"/>
              </a:rPr>
              <a:t>So</a:t>
            </a:r>
            <a:r>
              <a:rPr lang="en-US" sz="1200" kern="1200" baseline="0" dirty="0">
                <a:solidFill>
                  <a:schemeClr val="tx1"/>
                </a:solidFill>
                <a:effectLst/>
                <a:latin typeface="Times New Roman" charset="0"/>
                <a:ea typeface="ＭＳ Ｐゴシック" charset="-128"/>
                <a:cs typeface="ＭＳ Ｐゴシック" charset="-128"/>
              </a:rPr>
              <a:t> this means that t</a:t>
            </a:r>
            <a:r>
              <a:rPr lang="en-US" sz="1200" kern="1200" dirty="0">
                <a:solidFill>
                  <a:schemeClr val="tx1"/>
                </a:solidFill>
                <a:effectLst/>
                <a:latin typeface="Times New Roman" charset="0"/>
                <a:ea typeface="ＭＳ Ｐゴシック" charset="-128"/>
                <a:cs typeface="ＭＳ Ｐゴシック" charset="-128"/>
              </a:rPr>
              <a:t>he number of different proteins encoded in the human genome far exceeds the proposed number of genes. We get more bang for our buck!</a:t>
            </a:r>
          </a:p>
          <a:p>
            <a:pPr lvl="0"/>
            <a:endParaRPr lang="en-US" sz="1200" kern="1200" dirty="0">
              <a:solidFill>
                <a:schemeClr val="tx1"/>
              </a:solidFill>
              <a:effectLst/>
              <a:latin typeface="Times New Roman" charset="0"/>
              <a:ea typeface="ＭＳ Ｐゴシック" charset="-128"/>
              <a:cs typeface="ＭＳ Ｐゴシック" charset="-128"/>
            </a:endParaRPr>
          </a:p>
          <a:p>
            <a:pPr lvl="0"/>
            <a:r>
              <a:rPr lang="en-US" sz="1200" kern="1200" dirty="0">
                <a:solidFill>
                  <a:schemeClr val="tx1"/>
                </a:solidFill>
                <a:effectLst/>
                <a:latin typeface="Times New Roman" charset="0"/>
                <a:ea typeface="ＭＳ Ｐゴシック" charset="-128"/>
                <a:cs typeface="ＭＳ Ｐゴシック" charset="-128"/>
              </a:rPr>
              <a:t>Additional polypeptide diversity can result from post-translational modifications such as cleavage or addition of carbohydrate groups in different cell types or at different developmental stages. </a:t>
            </a:r>
          </a:p>
          <a:p>
            <a:pPr lvl="0"/>
            <a:r>
              <a:rPr lang="en-US" sz="1200" kern="1200" dirty="0">
                <a:solidFill>
                  <a:schemeClr val="tx1"/>
                </a:solidFill>
                <a:effectLst/>
                <a:latin typeface="Times New Roman" charset="0"/>
                <a:ea typeface="ＭＳ Ｐゴシック" charset="-128"/>
                <a:cs typeface="ＭＳ Ｐゴシック" charset="-128"/>
              </a:rPr>
              <a:t>The added level of regulation offered by </a:t>
            </a:r>
            <a:r>
              <a:rPr lang="en-US" sz="1200" kern="1200" dirty="0" err="1">
                <a:solidFill>
                  <a:schemeClr val="tx1"/>
                </a:solidFill>
                <a:effectLst/>
                <a:latin typeface="Times New Roman" charset="0"/>
                <a:ea typeface="ＭＳ Ｐゴシック" charset="-128"/>
                <a:cs typeface="ＭＳ Ｐゴシック" charset="-128"/>
              </a:rPr>
              <a:t>miRNAs</a:t>
            </a:r>
            <a:r>
              <a:rPr lang="en-US" sz="1200" kern="1200" dirty="0">
                <a:solidFill>
                  <a:schemeClr val="tx1"/>
                </a:solidFill>
                <a:effectLst/>
                <a:latin typeface="Times New Roman" charset="0"/>
                <a:ea typeface="ＭＳ Ｐゴシック" charset="-128"/>
                <a:cs typeface="ＭＳ Ｐゴシック" charset="-128"/>
              </a:rPr>
              <a:t> and other small RNAs may contribute to greater organismal complexity for a given number of genes. </a:t>
            </a:r>
          </a:p>
          <a:p>
            <a:pPr eaLnBrk="1" hangingPunct="1"/>
            <a:endParaRPr lang="en-US" dirty="0">
              <a:latin typeface="Times New Roman"/>
              <a:cs typeface="Times New Roman"/>
            </a:endParaRPr>
          </a:p>
        </p:txBody>
      </p:sp>
    </p:spTree>
    <p:extLst>
      <p:ext uri="{BB962C8B-B14F-4D97-AF65-F5344CB8AC3E}">
        <p14:creationId xmlns:p14="http://schemas.microsoft.com/office/powerpoint/2010/main" val="1528681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9pPr>
          </a:lstStyle>
          <a:p>
            <a:fld id="{CCD3FF67-C8F8-467F-8419-C27B6720FA3E}" type="slidenum">
              <a:rPr lang="en-US" sz="1200"/>
              <a:pPr/>
              <a:t>24</a:t>
            </a:fld>
            <a:endParaRPr lang="en-US" sz="1200"/>
          </a:p>
        </p:txBody>
      </p:sp>
      <p:sp>
        <p:nvSpPr>
          <p:cNvPr id="149507"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62467"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lvl="0"/>
            <a:r>
              <a:rPr lang="en-US" sz="1200" kern="1200" dirty="0">
                <a:solidFill>
                  <a:schemeClr val="tx1"/>
                </a:solidFill>
                <a:effectLst/>
                <a:latin typeface="Times New Roman" charset="0"/>
                <a:ea typeface="ＭＳ Ｐゴシック" charset="-128"/>
                <a:cs typeface="ＭＳ Ｐゴシック" charset="-128"/>
              </a:rPr>
              <a:t>Gene density is the number of genes present in a given length of DNA.</a:t>
            </a:r>
          </a:p>
          <a:p>
            <a:pPr lvl="0"/>
            <a:r>
              <a:rPr lang="en-US" sz="1200" kern="1200" dirty="0">
                <a:solidFill>
                  <a:schemeClr val="tx1"/>
                </a:solidFill>
                <a:effectLst/>
                <a:latin typeface="Times New Roman" charset="0"/>
                <a:ea typeface="ＭＳ Ｐゴシック" charset="-128"/>
                <a:cs typeface="ＭＳ Ｐゴシック" charset="-128"/>
              </a:rPr>
              <a:t>So getting back to this idea of</a:t>
            </a:r>
            <a:r>
              <a:rPr lang="en-US" sz="1200" kern="1200" baseline="0" dirty="0">
                <a:solidFill>
                  <a:schemeClr val="tx1"/>
                </a:solidFill>
                <a:effectLst/>
                <a:latin typeface="Times New Roman" charset="0"/>
                <a:ea typeface="ＭＳ Ｐゴシック" charset="-128"/>
                <a:cs typeface="ＭＳ Ｐゴシック" charset="-128"/>
              </a:rPr>
              <a:t> comparative genomics and genome size, </a:t>
            </a:r>
            <a:r>
              <a:rPr lang="en-US" sz="1200" kern="1200" dirty="0">
                <a:solidFill>
                  <a:schemeClr val="tx1"/>
                </a:solidFill>
                <a:effectLst/>
                <a:latin typeface="Times New Roman" charset="0"/>
                <a:ea typeface="ＭＳ Ｐゴシック" charset="-128"/>
                <a:cs typeface="ＭＳ Ｐゴシック" charset="-128"/>
              </a:rPr>
              <a:t>Generally, eukaryotes have larger genomes but lower gene density than prokaryotes.</a:t>
            </a:r>
          </a:p>
          <a:p>
            <a:pPr lvl="0"/>
            <a:r>
              <a:rPr lang="en-US" sz="1200" kern="1200" dirty="0">
                <a:solidFill>
                  <a:schemeClr val="tx1"/>
                </a:solidFill>
                <a:effectLst/>
                <a:latin typeface="Times New Roman" charset="0"/>
                <a:ea typeface="ＭＳ Ｐゴシック" charset="-128"/>
                <a:cs typeface="ＭＳ Ｐゴシック" charset="-128"/>
              </a:rPr>
              <a:t>In bacterial genomes, most of the DNA consists of coding DNA</a:t>
            </a:r>
          </a:p>
          <a:p>
            <a:pPr lvl="0"/>
            <a:r>
              <a:rPr lang="en-US" sz="1200" kern="1200" dirty="0">
                <a:solidFill>
                  <a:schemeClr val="tx1"/>
                </a:solidFill>
                <a:effectLst/>
                <a:latin typeface="Times New Roman" charset="0"/>
                <a:ea typeface="ＭＳ Ｐゴシック" charset="-128"/>
                <a:cs typeface="ＭＳ Ｐゴシック" charset="-128"/>
              </a:rPr>
              <a:t>-</a:t>
            </a:r>
            <a:r>
              <a:rPr lang="en-US" sz="1200" kern="1200" dirty="0" err="1">
                <a:solidFill>
                  <a:schemeClr val="tx1"/>
                </a:solidFill>
                <a:effectLst/>
                <a:latin typeface="Times New Roman" charset="0"/>
                <a:ea typeface="ＭＳ Ｐゴシック" charset="-128"/>
                <a:cs typeface="ＭＳ Ｐゴシック" charset="-128"/>
              </a:rPr>
              <a:t>Nontranscribed</a:t>
            </a:r>
            <a:r>
              <a:rPr lang="en-US" sz="1200" kern="1200" dirty="0">
                <a:solidFill>
                  <a:schemeClr val="tx1"/>
                </a:solidFill>
                <a:effectLst/>
                <a:latin typeface="Times New Roman" charset="0"/>
                <a:ea typeface="ＭＳ Ｐゴシック" charset="-128"/>
                <a:cs typeface="ＭＳ Ｐゴシック" charset="-128"/>
              </a:rPr>
              <a:t> regulatory sequences, such as promoters, make up only a small amount of the DNA.</a:t>
            </a:r>
          </a:p>
          <a:p>
            <a:pPr lvl="0"/>
            <a:r>
              <a:rPr lang="en-US" sz="1200" kern="1200" dirty="0">
                <a:solidFill>
                  <a:schemeClr val="tx1"/>
                </a:solidFill>
                <a:effectLst/>
                <a:latin typeface="Times New Roman" charset="0"/>
                <a:ea typeface="ＭＳ Ｐゴシック" charset="-128"/>
                <a:cs typeface="ＭＳ Ｐゴシック" charset="-128"/>
              </a:rPr>
              <a:t>Bacterial genes lack introns.</a:t>
            </a:r>
          </a:p>
          <a:p>
            <a:pPr lvl="0"/>
            <a:endParaRPr lang="en-US" sz="1200" kern="1200" dirty="0">
              <a:solidFill>
                <a:schemeClr val="tx1"/>
              </a:solidFill>
              <a:effectLst/>
              <a:latin typeface="Times New Roman" charset="0"/>
              <a:ea typeface="ＭＳ Ｐゴシック" charset="-128"/>
              <a:cs typeface="ＭＳ Ｐゴシック" charset="-128"/>
            </a:endParaRPr>
          </a:p>
          <a:p>
            <a:pPr lvl="0"/>
            <a:r>
              <a:rPr lang="en-US" sz="1200" kern="1200" dirty="0">
                <a:solidFill>
                  <a:schemeClr val="tx1"/>
                </a:solidFill>
                <a:effectLst/>
                <a:latin typeface="Times New Roman" charset="0"/>
                <a:ea typeface="ＭＳ Ｐゴシック" charset="-128"/>
                <a:cs typeface="ＭＳ Ｐゴシック" charset="-128"/>
              </a:rPr>
              <a:t>Most eukaryotic DNA does NOT code for protein and is not transcribed into functional RNA molecules (such as </a:t>
            </a:r>
            <a:r>
              <a:rPr lang="en-US" sz="1200" kern="1200" dirty="0" err="1">
                <a:solidFill>
                  <a:schemeClr val="tx1"/>
                </a:solidFill>
                <a:effectLst/>
                <a:latin typeface="Times New Roman" charset="0"/>
                <a:ea typeface="ＭＳ Ｐゴシック" charset="-128"/>
                <a:cs typeface="ＭＳ Ｐゴシック" charset="-128"/>
              </a:rPr>
              <a:t>tRNAs</a:t>
            </a:r>
            <a:r>
              <a:rPr lang="en-US" sz="1200" kern="1200" dirty="0">
                <a:solidFill>
                  <a:schemeClr val="tx1"/>
                </a:solidFill>
                <a:effectLst/>
                <a:latin typeface="Times New Roman" charset="0"/>
                <a:ea typeface="ＭＳ Ｐゴシック" charset="-128"/>
                <a:cs typeface="ＭＳ Ｐゴシック" charset="-128"/>
              </a:rPr>
              <a:t> or </a:t>
            </a:r>
            <a:r>
              <a:rPr lang="en-US" sz="1200" kern="1200" dirty="0" err="1">
                <a:solidFill>
                  <a:schemeClr val="tx1"/>
                </a:solidFill>
                <a:effectLst/>
                <a:latin typeface="Times New Roman" charset="0"/>
                <a:ea typeface="ＭＳ Ｐゴシック" charset="-128"/>
                <a:cs typeface="ＭＳ Ｐゴシック" charset="-128"/>
              </a:rPr>
              <a:t>miRNAs</a:t>
            </a:r>
            <a:r>
              <a:rPr lang="en-US" sz="1200" kern="1200" dirty="0">
                <a:solidFill>
                  <a:schemeClr val="tx1"/>
                </a:solidFill>
                <a:effectLst/>
                <a:latin typeface="Times New Roman" charset="0"/>
                <a:ea typeface="ＭＳ Ｐゴシック" charset="-128"/>
                <a:cs typeface="ＭＳ Ｐゴシック" charset="-128"/>
              </a:rPr>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In fact, humans have 10,000 times as much noncoding DNA as bacteria. </a:t>
            </a:r>
          </a:p>
          <a:p>
            <a:pPr lvl="0"/>
            <a:r>
              <a:rPr lang="en-US" sz="1200" kern="1200" dirty="0">
                <a:solidFill>
                  <a:schemeClr val="tx1"/>
                </a:solidFill>
                <a:effectLst/>
                <a:latin typeface="Times New Roman" charset="0"/>
                <a:ea typeface="ＭＳ Ｐゴシック" charset="-128"/>
                <a:cs typeface="ＭＳ Ｐゴシック" charset="-128"/>
              </a:rPr>
              <a:t>Some of the DNA in multicellular eukaryotes is present as introns within genes. </a:t>
            </a:r>
          </a:p>
          <a:p>
            <a:pPr lvl="0"/>
            <a:r>
              <a:rPr lang="en-US" sz="1200" kern="1200" dirty="0">
                <a:solidFill>
                  <a:schemeClr val="tx1"/>
                </a:solidFill>
                <a:effectLst/>
                <a:latin typeface="Times New Roman" charset="0"/>
                <a:ea typeface="ＭＳ Ｐゴシック" charset="-128"/>
                <a:cs typeface="ＭＳ Ｐゴシック" charset="-128"/>
              </a:rPr>
              <a:t>Introns account for most of the difference in average length between human genes (27,000 base pairs) and bacterial genes (1,000 base pairs).</a:t>
            </a:r>
          </a:p>
          <a:p>
            <a:r>
              <a:rPr lang="en-US" sz="1200" kern="1200" dirty="0">
                <a:solidFill>
                  <a:schemeClr val="tx1"/>
                </a:solidFill>
                <a:effectLst/>
                <a:latin typeface="Times New Roman" charset="0"/>
                <a:ea typeface="ＭＳ Ｐゴシック" charset="-128"/>
                <a:cs typeface="ＭＳ Ｐゴシック" charset="-128"/>
              </a:rPr>
              <a:t>In addition to introns, multicellular eukaryotes have a vast amount of non-protein coding DNA between genes.</a:t>
            </a:r>
            <a:r>
              <a:rPr lang="en-US" dirty="0">
                <a:effectLst/>
              </a:rPr>
              <a:t> </a:t>
            </a:r>
            <a:endParaRPr lang="en-US" sz="1200" kern="1200" dirty="0">
              <a:solidFill>
                <a:schemeClr val="tx1"/>
              </a:solidFill>
              <a:effectLst/>
              <a:latin typeface="Times New Roman" charset="0"/>
              <a:ea typeface="ＭＳ Ｐゴシック" charset="-128"/>
              <a:cs typeface="ＭＳ Ｐゴシック" charset="-128"/>
            </a:endParaRPr>
          </a:p>
          <a:p>
            <a:pPr eaLnBrk="1" hangingPunct="1"/>
            <a:endParaRPr lang="en-CA" dirty="0">
              <a:latin typeface="Times New Roman" panose="02020603050405020304" pitchFamily="18" charset="0"/>
              <a:ea typeface="ヒラギノ角ゴ Pro W3" pitchFamily="124" charset="-128"/>
            </a:endParaRPr>
          </a:p>
        </p:txBody>
      </p:sp>
    </p:spTree>
    <p:extLst>
      <p:ext uri="{BB962C8B-B14F-4D97-AF65-F5344CB8AC3E}">
        <p14:creationId xmlns:p14="http://schemas.microsoft.com/office/powerpoint/2010/main" val="821274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9pPr>
          </a:lstStyle>
          <a:p>
            <a:fld id="{270193B7-C8B3-40DB-A14B-8A05296F64DF}" type="slidenum">
              <a:rPr lang="en-US" sz="1200"/>
              <a:pPr/>
              <a:t>25</a:t>
            </a:fld>
            <a:endParaRPr lang="en-US" sz="1200"/>
          </a:p>
        </p:txBody>
      </p:sp>
      <p:sp>
        <p:nvSpPr>
          <p:cNvPr id="150531"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6451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lvl="0"/>
            <a:r>
              <a:rPr lang="en-US" sz="1200" kern="1200" dirty="0">
                <a:solidFill>
                  <a:schemeClr val="tx1"/>
                </a:solidFill>
                <a:effectLst/>
                <a:latin typeface="Times New Roman" charset="0"/>
                <a:ea typeface="ＭＳ Ｐゴシック" charset="-128"/>
                <a:cs typeface="ＭＳ Ｐゴシック" charset="-128"/>
              </a:rPr>
              <a:t>Only 1.5% of the human genome codes for proteins or produces </a:t>
            </a:r>
            <a:r>
              <a:rPr lang="en-US" sz="1200" kern="1200" dirty="0" err="1">
                <a:solidFill>
                  <a:schemeClr val="tx1"/>
                </a:solidFill>
                <a:effectLst/>
                <a:latin typeface="Times New Roman" charset="0"/>
                <a:ea typeface="ＭＳ Ｐゴシック" charset="-128"/>
                <a:cs typeface="ＭＳ Ｐゴシック" charset="-128"/>
              </a:rPr>
              <a:t>rRNAs</a:t>
            </a:r>
            <a:r>
              <a:rPr lang="en-US" sz="1200" kern="1200" dirty="0">
                <a:solidFill>
                  <a:schemeClr val="tx1"/>
                </a:solidFill>
                <a:effectLst/>
                <a:latin typeface="Times New Roman" charset="0"/>
                <a:ea typeface="ＭＳ Ｐゴシック" charset="-128"/>
                <a:cs typeface="ＭＳ Ｐゴシック" charset="-128"/>
              </a:rPr>
              <a:t> and </a:t>
            </a:r>
            <a:r>
              <a:rPr lang="en-US" sz="1200" kern="1200" dirty="0" err="1">
                <a:solidFill>
                  <a:schemeClr val="tx1"/>
                </a:solidFill>
                <a:effectLst/>
                <a:latin typeface="Times New Roman" charset="0"/>
                <a:ea typeface="ＭＳ Ｐゴシック" charset="-128"/>
                <a:cs typeface="ＭＳ Ｐゴシック" charset="-128"/>
              </a:rPr>
              <a:t>tRNAs</a:t>
            </a:r>
            <a:r>
              <a:rPr lang="en-US" sz="1200" kern="1200" dirty="0">
                <a:solidFill>
                  <a:schemeClr val="tx1"/>
                </a:solidFill>
                <a:effectLst/>
                <a:latin typeface="Times New Roman" charset="0"/>
                <a:ea typeface="ＭＳ Ｐゴシック" charset="-128"/>
                <a:cs typeface="ＭＳ Ｐゴシック" charset="-128"/>
              </a:rPr>
              <a:t>.</a:t>
            </a:r>
          </a:p>
          <a:p>
            <a:pPr lvl="0"/>
            <a:r>
              <a:rPr lang="en-US" sz="1200" kern="1200" dirty="0">
                <a:solidFill>
                  <a:schemeClr val="tx1"/>
                </a:solidFill>
                <a:effectLst/>
                <a:latin typeface="Times New Roman" charset="0"/>
                <a:ea typeface="ＭＳ Ｐゴシック" charset="-128"/>
                <a:cs typeface="ＭＳ Ｐゴシック" charset="-128"/>
              </a:rPr>
              <a:t>Gene-related regulatory sequences and introns account for, respectively 5% and 20% of the human genome.</a:t>
            </a:r>
          </a:p>
        </p:txBody>
      </p:sp>
    </p:spTree>
    <p:extLst>
      <p:ext uri="{BB962C8B-B14F-4D97-AF65-F5344CB8AC3E}">
        <p14:creationId xmlns:p14="http://schemas.microsoft.com/office/powerpoint/2010/main" val="8410180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a:t>
            </a:r>
            <a:r>
              <a:rPr lang="en-US" baseline="0" dirty="0"/>
              <a:t> c</a:t>
            </a:r>
            <a:r>
              <a:rPr lang="en-US" dirty="0"/>
              <a:t>an think of targeting the exome as getting out just</a:t>
            </a:r>
            <a:r>
              <a:rPr lang="en-US" baseline="0" dirty="0"/>
              <a:t> the small slice of the whole genome that is very likely to be responsible for the genetic  diseases you see. It’s for this reason that many labs choose to do whole exome rather than whole genome sequencing </a:t>
            </a:r>
            <a:r>
              <a:rPr lang="mr-IN" baseline="0" dirty="0"/>
              <a:t>–</a:t>
            </a:r>
            <a:r>
              <a:rPr lang="en-US" baseline="0" dirty="0"/>
              <a:t> you can get the whole coding sequence for a patient by sequencing 2% of what you would for a whole genome </a:t>
            </a:r>
            <a:r>
              <a:rPr lang="mr-IN" baseline="0" dirty="0"/>
              <a:t>–</a:t>
            </a:r>
            <a:r>
              <a:rPr lang="en-US" baseline="0" dirty="0"/>
              <a:t> a lot cheaper to run, which means you can spend your money doing deeper sequencing, getting more reads covering each site </a:t>
            </a:r>
            <a:r>
              <a:rPr lang="en-US" baseline="0" dirty="0" err="1"/>
              <a:t>multipe</a:t>
            </a:r>
            <a:r>
              <a:rPr lang="en-US" baseline="0" dirty="0"/>
              <a:t> </a:t>
            </a:r>
            <a:r>
              <a:rPr lang="en-US" baseline="0" dirty="0" err="1"/>
              <a:t>ktimes</a:t>
            </a:r>
            <a:r>
              <a:rPr lang="en-US" baseline="0" dirty="0"/>
              <a:t>, which makes you more confident about calling the sequence.</a:t>
            </a:r>
            <a:endParaRPr lang="en-US" dirty="0"/>
          </a:p>
        </p:txBody>
      </p:sp>
      <p:sp>
        <p:nvSpPr>
          <p:cNvPr id="4" name="Slide Number Placeholder 3"/>
          <p:cNvSpPr>
            <a:spLocks noGrp="1"/>
          </p:cNvSpPr>
          <p:nvPr>
            <p:ph type="sldNum" sz="quarter" idx="10"/>
          </p:nvPr>
        </p:nvSpPr>
        <p:spPr/>
        <p:txBody>
          <a:bodyPr/>
          <a:lstStyle/>
          <a:p>
            <a:fld id="{51450E68-1DA1-7749-89F8-62C3E1ECFDFE}" type="slidenum">
              <a:rPr lang="en-US" smtClean="0"/>
              <a:pPr/>
              <a:t>26</a:t>
            </a:fld>
            <a:endParaRPr lang="en-US"/>
          </a:p>
        </p:txBody>
      </p:sp>
    </p:spTree>
    <p:extLst>
      <p:ext uri="{BB962C8B-B14F-4D97-AF65-F5344CB8AC3E}">
        <p14:creationId xmlns:p14="http://schemas.microsoft.com/office/powerpoint/2010/main" val="2142688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27</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xfrm>
            <a:off x="381000" y="685800"/>
            <a:ext cx="6096000" cy="3429000"/>
          </a:xfrm>
          <a:ln/>
        </p:spPr>
      </p:sp>
      <p:sp>
        <p:nvSpPr>
          <p:cNvPr id="10243" name="Rectangle 3"/>
          <p:cNvSpPr>
            <a:spLocks noGrp="1" noChangeArrowheads="1"/>
          </p:cNvSpPr>
          <p:nvPr>
            <p:ph type="body" idx="1"/>
          </p:nvPr>
        </p:nvSpPr>
        <p:spPr>
          <a:noFill/>
          <a:extLst>
            <a:ext uri="{FAA26D3D-D897-4be2-8F04-BA451C77F1D7}">
              <ma14:placeholderFlag xmlns="" xmlns:ma14="http://schemas.microsoft.com/office/mac/drawingml/2011/main" val="1"/>
            </a:ex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p>
            <a:pPr eaLnBrk="1" hangingPunct="1"/>
            <a:r>
              <a:rPr lang="en-US" dirty="0">
                <a:latin typeface="Times New Roman"/>
                <a:cs typeface="Times New Roman"/>
              </a:rPr>
              <a:t>Figure 21.6 Types of DNA sequences in the human genome</a:t>
            </a:r>
          </a:p>
          <a:p>
            <a:pPr eaLnBrk="1" hangingPunct="1"/>
            <a:r>
              <a:rPr lang="en-US" dirty="0">
                <a:latin typeface="Times New Roman"/>
                <a:cs typeface="Times New Roman"/>
              </a:rPr>
              <a:t>Can see the</a:t>
            </a:r>
            <a:r>
              <a:rPr lang="en-US" baseline="0" dirty="0">
                <a:latin typeface="Times New Roman"/>
                <a:cs typeface="Times New Roman"/>
              </a:rPr>
              <a:t> breakdown of how the genome is partitioned. Exons are the tiny 1.5% at the top! Notice introns at 20%. Most of the genome is actually repetitive DNA </a:t>
            </a:r>
            <a:r>
              <a:rPr lang="en-US" baseline="0" dirty="0" err="1">
                <a:latin typeface="Times New Roman"/>
                <a:cs typeface="Times New Roman"/>
              </a:rPr>
              <a:t>sequenes</a:t>
            </a:r>
            <a:r>
              <a:rPr lang="en-US" baseline="0" dirty="0">
                <a:latin typeface="Times New Roman"/>
                <a:cs typeface="Times New Roman"/>
              </a:rPr>
              <a:t>, shown in greens. We will come back to STRs (Short Tandem Repeats) for an example to do with forensics in a </a:t>
            </a:r>
            <a:r>
              <a:rPr lang="en-US" baseline="0" dirty="0" err="1">
                <a:latin typeface="Times New Roman"/>
                <a:cs typeface="Times New Roman"/>
              </a:rPr>
              <a:t>momen</a:t>
            </a:r>
            <a:endParaRPr lang="en-US" baseline="0" dirty="0">
              <a:latin typeface="Times New Roman"/>
              <a:cs typeface="Times New Roman"/>
            </a:endParaRPr>
          </a:p>
        </p:txBody>
      </p:sp>
    </p:spTree>
    <p:extLst>
      <p:ext uri="{BB962C8B-B14F-4D97-AF65-F5344CB8AC3E}">
        <p14:creationId xmlns:p14="http://schemas.microsoft.com/office/powerpoint/2010/main" val="3514030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ヒラギノ角ゴ Pro W3" pitchFamily="124" charset="-128"/>
              </a:defRPr>
            </a:lvl1pPr>
            <a:lvl2pPr marL="742950" indent="-285750">
              <a:defRPr sz="2400">
                <a:solidFill>
                  <a:schemeClr val="tx1"/>
                </a:solidFill>
                <a:latin typeface="Arial" panose="020B0604020202020204" pitchFamily="34" charset="0"/>
                <a:ea typeface="ヒラギノ角ゴ Pro W3" pitchFamily="124" charset="-128"/>
              </a:defRPr>
            </a:lvl2pPr>
            <a:lvl3pPr marL="1143000" indent="-228600">
              <a:defRPr sz="2400">
                <a:solidFill>
                  <a:schemeClr val="tx1"/>
                </a:solidFill>
                <a:latin typeface="Arial" panose="020B0604020202020204" pitchFamily="34" charset="0"/>
                <a:ea typeface="ヒラギノ角ゴ Pro W3" pitchFamily="124" charset="-128"/>
              </a:defRPr>
            </a:lvl3pPr>
            <a:lvl4pPr marL="1600200" indent="-228600">
              <a:defRPr sz="2400">
                <a:solidFill>
                  <a:schemeClr val="tx1"/>
                </a:solidFill>
                <a:latin typeface="Arial" panose="020B0604020202020204" pitchFamily="34" charset="0"/>
                <a:ea typeface="ヒラギノ角ゴ Pro W3" pitchFamily="124" charset="-128"/>
              </a:defRPr>
            </a:lvl4pPr>
            <a:lvl5pPr marL="2057400" indent="-228600">
              <a:defRPr sz="2400">
                <a:solidFill>
                  <a:schemeClr val="tx1"/>
                </a:solidFill>
                <a:latin typeface="Arial" panose="020B0604020202020204" pitchFamily="34" charset="0"/>
                <a:ea typeface="ヒラギノ角ゴ Pro W3" pitchFamily="12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124" charset="-128"/>
              </a:defRPr>
            </a:lvl9pPr>
          </a:lstStyle>
          <a:p>
            <a:fld id="{C80BDC38-BA04-4253-950B-7566389C6F31}" type="slidenum">
              <a:rPr lang="en-US" sz="1200"/>
              <a:pPr/>
              <a:t>28</a:t>
            </a:fld>
            <a:endParaRPr lang="en-US" sz="1200"/>
          </a:p>
        </p:txBody>
      </p:sp>
      <p:sp>
        <p:nvSpPr>
          <p:cNvPr id="150531"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70659" name="Rectangle 3"/>
          <p:cNvSpPr>
            <a:spLocks noGrp="1" noChangeArrowheads="1"/>
          </p:cNvSpPr>
          <p:nvPr>
            <p:ph type="body" idx="1"/>
          </p:nvPr>
        </p:nvSpPr>
        <p:spPr>
          <a:solidFill>
            <a:srgbClr val="FFFFFF"/>
          </a:solidFill>
          <a:ln>
            <a:solidFill>
              <a:srgbClr val="000000"/>
            </a:solidFill>
            <a:miter lim="800000"/>
            <a:headEnd/>
            <a:tailEnd/>
          </a:ln>
        </p:spPr>
        <p:txBody>
          <a:bodyPr>
            <a:normAutofit fontScale="85000" lnSpcReduction="20000"/>
          </a:bodyPr>
          <a:lstStyle/>
          <a:p>
            <a:pPr lvl="0"/>
            <a:r>
              <a:rPr lang="en-US" sz="1200" kern="1200" dirty="0">
                <a:solidFill>
                  <a:schemeClr val="tx1"/>
                </a:solidFill>
                <a:effectLst/>
                <a:latin typeface="Times New Roman" charset="0"/>
                <a:ea typeface="ＭＳ Ｐゴシック" charset="-128"/>
                <a:cs typeface="ＭＳ Ｐゴシック" charset="-128"/>
              </a:rPr>
              <a:t>This noncoding DNA had</a:t>
            </a:r>
            <a:r>
              <a:rPr lang="en-US" sz="1200" kern="1200" baseline="0" dirty="0">
                <a:solidFill>
                  <a:schemeClr val="tx1"/>
                </a:solidFill>
                <a:effectLst/>
                <a:latin typeface="Times New Roman" charset="0"/>
                <a:ea typeface="ＭＳ Ｐゴシック" charset="-128"/>
                <a:cs typeface="ＭＳ Ｐゴシック" charset="-128"/>
              </a:rPr>
              <a:t> historically</a:t>
            </a:r>
            <a:r>
              <a:rPr lang="en-US" sz="1200" kern="1200" dirty="0">
                <a:solidFill>
                  <a:schemeClr val="tx1"/>
                </a:solidFill>
                <a:effectLst/>
                <a:latin typeface="Times New Roman" charset="0"/>
                <a:ea typeface="ＭＳ Ｐゴシック" charset="-128"/>
                <a:cs typeface="ＭＳ Ｐゴシック" charset="-128"/>
              </a:rPr>
              <a:t> been described as “junk DNA.” </a:t>
            </a:r>
            <a:r>
              <a:rPr lang="en-US" sz="1200" kern="1200" baseline="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Far from junk, we now think this DNA plays important roles in the cell, explaining why it has persisted in diverse genomes over hundreds of generations. </a:t>
            </a:r>
          </a:p>
          <a:p>
            <a:pPr lvl="0"/>
            <a:r>
              <a:rPr lang="en-US" sz="2000" kern="1200" dirty="0">
                <a:solidFill>
                  <a:schemeClr val="tx1"/>
                </a:solidFill>
                <a:effectLst/>
                <a:latin typeface="Times New Roman" charset="0"/>
                <a:ea typeface="ＭＳ Ｐゴシック" charset="-128"/>
                <a:cs typeface="ＭＳ Ｐゴシック" charset="-128"/>
              </a:rPr>
              <a:t>Much of a genome’s simple-sequence DNA is located at chromosomal telomeres and centromeres, suggesting that this DNA plays a structural role for chromosomes. </a:t>
            </a:r>
          </a:p>
          <a:p>
            <a:pPr lvl="0"/>
            <a:r>
              <a:rPr lang="en-US" sz="2000" kern="1200" dirty="0">
                <a:solidFill>
                  <a:schemeClr val="tx1"/>
                </a:solidFill>
                <a:effectLst/>
                <a:latin typeface="Times New Roman" charset="0"/>
                <a:ea typeface="ＭＳ Ｐゴシック" charset="-128"/>
                <a:cs typeface="ＭＳ Ｐゴシック" charset="-128"/>
              </a:rPr>
              <a:t>The DNA at centromeres is essential for the separation of chromatids in cell division.</a:t>
            </a:r>
          </a:p>
          <a:p>
            <a:pPr lvl="0"/>
            <a:r>
              <a:rPr lang="en-US" sz="2000" kern="1200" dirty="0" err="1">
                <a:solidFill>
                  <a:schemeClr val="tx1"/>
                </a:solidFill>
                <a:effectLst/>
                <a:latin typeface="Times New Roman" charset="0"/>
                <a:ea typeface="ＭＳ Ｐゴシック" charset="-128"/>
                <a:cs typeface="ＭＳ Ｐゴシック" charset="-128"/>
              </a:rPr>
              <a:t>Centromeric</a:t>
            </a:r>
            <a:r>
              <a:rPr lang="en-US" sz="2000" kern="1200" dirty="0">
                <a:solidFill>
                  <a:schemeClr val="tx1"/>
                </a:solidFill>
                <a:effectLst/>
                <a:latin typeface="Times New Roman" charset="0"/>
                <a:ea typeface="ＭＳ Ｐゴシック" charset="-128"/>
                <a:cs typeface="ＭＳ Ｐゴシック" charset="-128"/>
              </a:rPr>
              <a:t> DNA, along with simple-sequence DNA located elsewhere, may help organize the chromatin within the interphase nucleus.</a:t>
            </a:r>
          </a:p>
          <a:p>
            <a:pPr lvl="0"/>
            <a:r>
              <a:rPr lang="en-US" sz="2000" kern="1200" dirty="0">
                <a:solidFill>
                  <a:schemeClr val="tx1"/>
                </a:solidFill>
                <a:effectLst/>
                <a:latin typeface="Times New Roman" charset="0"/>
                <a:ea typeface="ＭＳ Ｐゴシック" charset="-128"/>
                <a:cs typeface="ＭＳ Ｐゴシック" charset="-128"/>
              </a:rPr>
              <a:t>The simple sequence DNA located at telomeres, at the tips of chromosomes, prevents genes from being lost as the DNA shortens with each round of replication.</a:t>
            </a:r>
          </a:p>
          <a:p>
            <a:pPr lvl="0"/>
            <a:r>
              <a:rPr lang="en-US" sz="2000" kern="1200" dirty="0" err="1">
                <a:solidFill>
                  <a:schemeClr val="tx1"/>
                </a:solidFill>
                <a:effectLst/>
                <a:latin typeface="Times New Roman" charset="0"/>
                <a:ea typeface="ＭＳ Ｐゴシック" charset="-128"/>
                <a:cs typeface="ＭＳ Ｐゴシック" charset="-128"/>
              </a:rPr>
              <a:t>Telomeric</a:t>
            </a:r>
            <a:r>
              <a:rPr lang="en-US" sz="2000" kern="1200" dirty="0">
                <a:solidFill>
                  <a:schemeClr val="tx1"/>
                </a:solidFill>
                <a:effectLst/>
                <a:latin typeface="Times New Roman" charset="0"/>
                <a:ea typeface="ＭＳ Ｐゴシック" charset="-128"/>
                <a:cs typeface="ＭＳ Ｐゴシック" charset="-128"/>
              </a:rPr>
              <a:t> DNA binds proteins that protect the ends of a chromosome from degradation and from joining to other chromosomes.</a:t>
            </a:r>
          </a:p>
          <a:p>
            <a:pPr lvl="0"/>
            <a:endParaRPr lang="en-US" sz="1200" kern="1200" dirty="0">
              <a:solidFill>
                <a:schemeClr val="tx1"/>
              </a:solidFill>
              <a:effectLst/>
              <a:latin typeface="Times New Roman" charset="0"/>
              <a:ea typeface="ＭＳ Ｐゴシック" charset="-128"/>
              <a:cs typeface="ＭＳ Ｐゴシック" charset="-128"/>
            </a:endParaRPr>
          </a:p>
          <a:p>
            <a:r>
              <a:rPr lang="en-US" sz="1200" b="0" i="0" kern="1200" dirty="0">
                <a:solidFill>
                  <a:schemeClr val="tx1"/>
                </a:solidFill>
                <a:effectLst/>
                <a:latin typeface="+mn-lt"/>
                <a:ea typeface="+mn-ea"/>
                <a:cs typeface="+mn-cs"/>
              </a:rPr>
              <a:t>Centromere</a:t>
            </a:r>
            <a:r>
              <a:rPr lang="en-US" sz="1200" b="0" i="0" kern="1200" baseline="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the region of a chromosome to which the microtubules of the spindle attach, via the kinetochore, during cell division.</a:t>
            </a:r>
          </a:p>
          <a:p>
            <a:pPr marL="0" marR="0" indent="0" algn="l" defTabSz="457200" rtl="0" eaLnBrk="1" fontAlgn="auto" latinLnBrk="0" hangingPunct="1">
              <a:lnSpc>
                <a:spcPct val="100000"/>
              </a:lnSpc>
              <a:spcBef>
                <a:spcPts val="0"/>
              </a:spcBef>
              <a:spcAft>
                <a:spcPts val="0"/>
              </a:spcAft>
              <a:buClrTx/>
              <a:buSzTx/>
              <a:buFontTx/>
              <a:buNone/>
              <a:tabLst/>
              <a:defRPr/>
            </a:pPr>
            <a:br>
              <a:rPr lang="en-US" sz="1200" b="0" i="0" kern="1200" dirty="0">
                <a:solidFill>
                  <a:schemeClr val="tx1"/>
                </a:solidFill>
                <a:effectLst/>
                <a:latin typeface="+mn-lt"/>
                <a:ea typeface="+mn-ea"/>
                <a:cs typeface="+mn-cs"/>
              </a:rPr>
            </a:br>
            <a:r>
              <a:rPr lang="en-US" dirty="0"/>
              <a:t>For example, genomes of humans, rats, and mice show high sequence conservation for about 500 noncoding regions</a:t>
            </a:r>
          </a:p>
          <a:p>
            <a:endParaRPr lang="en-US" sz="1200" b="0" i="0" kern="1200" dirty="0">
              <a:solidFill>
                <a:schemeClr val="tx1"/>
              </a:solidFill>
              <a:effectLst/>
              <a:latin typeface="+mn-lt"/>
              <a:ea typeface="+mn-ea"/>
              <a:cs typeface="+mn-cs"/>
            </a:endParaRPr>
          </a:p>
          <a:p>
            <a:endParaRPr lang="en-CA" dirty="0">
              <a:latin typeface="Times New Roman" panose="02020603050405020304" pitchFamily="18" charset="0"/>
              <a:ea typeface="ヒラギノ角ゴ Pro W3" pitchFamily="124" charset="-128"/>
            </a:endParaRPr>
          </a:p>
          <a:p>
            <a:pPr eaLnBrk="1" hangingPunct="1"/>
            <a:endParaRPr lang="en-CA" dirty="0">
              <a:latin typeface="Times New Roman" panose="02020603050405020304" pitchFamily="18" charset="0"/>
              <a:ea typeface="ヒラギノ角ゴ Pro W3" pitchFamily="124" charset="-128"/>
            </a:endParaRPr>
          </a:p>
        </p:txBody>
      </p:sp>
    </p:spTree>
    <p:extLst>
      <p:ext uri="{BB962C8B-B14F-4D97-AF65-F5344CB8AC3E}">
        <p14:creationId xmlns:p14="http://schemas.microsoft.com/office/powerpoint/2010/main" val="39419629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7C5F7D-F4FE-6F40-B43B-113B1AE092CF}" type="slidenum">
              <a:rPr lang="en-US" smtClean="0"/>
              <a:t>29</a:t>
            </a:fld>
            <a:endParaRPr lang="en-US"/>
          </a:p>
        </p:txBody>
      </p:sp>
    </p:spTree>
    <p:extLst>
      <p:ext uri="{BB962C8B-B14F-4D97-AF65-F5344CB8AC3E}">
        <p14:creationId xmlns:p14="http://schemas.microsoft.com/office/powerpoint/2010/main" val="580951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3</a:t>
            </a:fld>
            <a:endParaRPr lang="en-US" dirty="0"/>
          </a:p>
        </p:txBody>
      </p:sp>
    </p:spTree>
    <p:extLst>
      <p:ext uri="{BB962C8B-B14F-4D97-AF65-F5344CB8AC3E}">
        <p14:creationId xmlns:p14="http://schemas.microsoft.com/office/powerpoint/2010/main" val="242342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andara"/>
                <a:cs typeface="Candara"/>
              </a:rPr>
              <a:t>Every cell has its own set of DNA.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Candara"/>
              <a:cs typeface="Candara"/>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andara"/>
                <a:cs typeface="Candara"/>
              </a:rPr>
              <a:t>Per cell there is about 6 mutations.</a:t>
            </a:r>
            <a:r>
              <a:rPr lang="en-US" sz="1200" baseline="0" dirty="0">
                <a:solidFill>
                  <a:srgbClr val="000000"/>
                </a:solidFill>
                <a:latin typeface="Candara"/>
                <a:cs typeface="Candara"/>
              </a:rPr>
              <a:t> Doesn’t sound as terrible if you remember you have 3 billion base pairs per genome.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solidFill>
                  <a:srgbClr val="000000"/>
                </a:solidFill>
                <a:latin typeface="Candara"/>
                <a:cs typeface="Candara"/>
              </a:rPr>
              <a:t>Also remember from what we talked about earlier </a:t>
            </a:r>
            <a:r>
              <a:rPr lang="mr-IN" sz="1200" baseline="0" dirty="0">
                <a:solidFill>
                  <a:srgbClr val="000000"/>
                </a:solidFill>
                <a:latin typeface="Candara"/>
                <a:cs typeface="Candara"/>
              </a:rPr>
              <a:t>–</a:t>
            </a:r>
            <a:r>
              <a:rPr lang="en-US" sz="1200" baseline="0" dirty="0">
                <a:solidFill>
                  <a:srgbClr val="000000"/>
                </a:solidFill>
                <a:latin typeface="Candara"/>
                <a:cs typeface="Candara"/>
              </a:rPr>
              <a:t> not every mutation is created equal, some have much more significant consequences than others</a:t>
            </a:r>
            <a:endParaRPr lang="en-US" sz="1200" dirty="0">
              <a:solidFill>
                <a:srgbClr val="000000"/>
              </a:solidFill>
              <a:latin typeface="Candara"/>
              <a:cs typeface="Candara"/>
            </a:endParaRPr>
          </a:p>
          <a:p>
            <a:endParaRPr lang="en-US" dirty="0"/>
          </a:p>
        </p:txBody>
      </p:sp>
      <p:sp>
        <p:nvSpPr>
          <p:cNvPr id="4" name="Slide Number Placeholder 3"/>
          <p:cNvSpPr>
            <a:spLocks noGrp="1"/>
          </p:cNvSpPr>
          <p:nvPr>
            <p:ph type="sldNum" sz="quarter" idx="10"/>
          </p:nvPr>
        </p:nvSpPr>
        <p:spPr/>
        <p:txBody>
          <a:bodyPr/>
          <a:lstStyle/>
          <a:p>
            <a:fld id="{497C5F7D-F4FE-6F40-B43B-113B1AE092CF}" type="slidenum">
              <a:rPr lang="en-US" smtClean="0"/>
              <a:t>30</a:t>
            </a:fld>
            <a:endParaRPr lang="en-US"/>
          </a:p>
        </p:txBody>
      </p:sp>
    </p:spTree>
    <p:extLst>
      <p:ext uri="{BB962C8B-B14F-4D97-AF65-F5344CB8AC3E}">
        <p14:creationId xmlns:p14="http://schemas.microsoft.com/office/powerpoint/2010/main" val="1794946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 a mutation occurs</a:t>
            </a:r>
            <a:r>
              <a:rPr lang="en-US" baseline="0" dirty="0"/>
              <a:t> at random—the forces of natural selection or genetic drift decide what happens to the mutation.</a:t>
            </a:r>
          </a:p>
          <a:p>
            <a:endParaRPr lang="en-US" baseline="0" dirty="0"/>
          </a:p>
          <a:p>
            <a:r>
              <a:rPr lang="en-US" baseline="0" dirty="0"/>
              <a:t>Mutations are a source of genetic variation in the population. Why might this be a good thing for evolution? Because it provides more opportunities to adapt to a changing environment. Remember…adapt or go extinct!</a:t>
            </a:r>
            <a:endParaRPr lang="en-US" dirty="0"/>
          </a:p>
        </p:txBody>
      </p:sp>
      <p:sp>
        <p:nvSpPr>
          <p:cNvPr id="4" name="Slide Number Placeholder 3"/>
          <p:cNvSpPr>
            <a:spLocks noGrp="1"/>
          </p:cNvSpPr>
          <p:nvPr>
            <p:ph type="sldNum" sz="quarter" idx="10"/>
          </p:nvPr>
        </p:nvSpPr>
        <p:spPr/>
        <p:txBody>
          <a:bodyPr/>
          <a:lstStyle/>
          <a:p>
            <a:fld id="{497C5F7D-F4FE-6F40-B43B-113B1AE092CF}" type="slidenum">
              <a:rPr lang="en-US" smtClean="0"/>
              <a:t>31</a:t>
            </a:fld>
            <a:endParaRPr lang="en-US"/>
          </a:p>
        </p:txBody>
      </p:sp>
    </p:spTree>
    <p:extLst>
      <p:ext uri="{BB962C8B-B14F-4D97-AF65-F5344CB8AC3E}">
        <p14:creationId xmlns:p14="http://schemas.microsoft.com/office/powerpoint/2010/main" val="204411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1B197-425D-EC43-AAFE-5A12BA31E589}" type="slidenum">
              <a:rPr lang="en-US" smtClean="0"/>
              <a:t>32</a:t>
            </a:fld>
            <a:endParaRPr lang="en-US"/>
          </a:p>
        </p:txBody>
      </p:sp>
    </p:spTree>
    <p:extLst>
      <p:ext uri="{BB962C8B-B14F-4D97-AF65-F5344CB8AC3E}">
        <p14:creationId xmlns:p14="http://schemas.microsoft.com/office/powerpoint/2010/main" val="515250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These last two are referred to as frameshift mutations and we will see when we do a few exercises why this is</a:t>
            </a:r>
          </a:p>
          <a:p>
            <a:endParaRPr lang="en-US" dirty="0"/>
          </a:p>
        </p:txBody>
      </p:sp>
      <p:sp>
        <p:nvSpPr>
          <p:cNvPr id="4" name="Slide Number Placeholder 3"/>
          <p:cNvSpPr>
            <a:spLocks noGrp="1"/>
          </p:cNvSpPr>
          <p:nvPr>
            <p:ph type="sldNum" sz="quarter" idx="10"/>
          </p:nvPr>
        </p:nvSpPr>
        <p:spPr/>
        <p:txBody>
          <a:bodyPr/>
          <a:lstStyle/>
          <a:p>
            <a:fld id="{B0D1B197-425D-EC43-AAFE-5A12BA31E589}" type="slidenum">
              <a:rPr lang="en-US" smtClean="0"/>
              <a:t>33</a:t>
            </a:fld>
            <a:endParaRPr lang="en-US"/>
          </a:p>
        </p:txBody>
      </p:sp>
    </p:spTree>
    <p:extLst>
      <p:ext uri="{BB962C8B-B14F-4D97-AF65-F5344CB8AC3E}">
        <p14:creationId xmlns:p14="http://schemas.microsoft.com/office/powerpoint/2010/main" val="1317568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Silly simple activity to get across the idea that not all mutations</a:t>
            </a:r>
            <a:r>
              <a:rPr lang="en-US" baseline="0" dirty="0"/>
              <a:t> are created equal </a:t>
            </a:r>
            <a:r>
              <a:rPr lang="mr-IN" baseline="0" dirty="0"/>
              <a:t>–</a:t>
            </a:r>
            <a:r>
              <a:rPr lang="en-US" baseline="0" dirty="0"/>
              <a:t> some can have severe consequences while others have no impact</a:t>
            </a:r>
          </a:p>
          <a:p>
            <a:r>
              <a:rPr lang="en-US" baseline="0" dirty="0"/>
              <a:t>This can be a little tedious and I’m sure we are all tired by now, so we will use an example with pictures of cute kittens throughout to keep everyone awake and interested </a:t>
            </a:r>
          </a:p>
          <a:p>
            <a:endParaRPr lang="en-US" baseline="0" dirty="0"/>
          </a:p>
          <a:p>
            <a:r>
              <a:rPr lang="en-US" baseline="0" dirty="0"/>
              <a:t>So let’s start with a substitution </a:t>
            </a:r>
            <a:r>
              <a:rPr lang="mr-IN" baseline="0" dirty="0"/>
              <a:t>–</a:t>
            </a:r>
            <a:r>
              <a:rPr lang="en-US" baseline="0" dirty="0"/>
              <a:t> one </a:t>
            </a:r>
            <a:r>
              <a:rPr lang="en-US" baseline="0" dirty="0" err="1"/>
              <a:t>basepair</a:t>
            </a:r>
            <a:r>
              <a:rPr lang="en-US" baseline="0" dirty="0"/>
              <a:t> is swapped out</a:t>
            </a:r>
            <a:endParaRPr lang="en-US" dirty="0"/>
          </a:p>
        </p:txBody>
      </p:sp>
      <p:sp>
        <p:nvSpPr>
          <p:cNvPr id="4" name="Slide Number Placeholder 3"/>
          <p:cNvSpPr>
            <a:spLocks noGrp="1"/>
          </p:cNvSpPr>
          <p:nvPr>
            <p:ph type="sldNum" sz="quarter" idx="10"/>
          </p:nvPr>
        </p:nvSpPr>
        <p:spPr/>
        <p:txBody>
          <a:bodyPr/>
          <a:lstStyle/>
          <a:p>
            <a:fld id="{B0D1B197-425D-EC43-AAFE-5A12BA31E589}" type="slidenum">
              <a:rPr lang="en-US" smtClean="0"/>
              <a:t>34</a:t>
            </a:fld>
            <a:endParaRPr lang="en-US"/>
          </a:p>
        </p:txBody>
      </p:sp>
    </p:spTree>
    <p:extLst>
      <p:ext uri="{BB962C8B-B14F-4D97-AF65-F5344CB8AC3E}">
        <p14:creationId xmlns:p14="http://schemas.microsoft.com/office/powerpoint/2010/main" val="251410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think about this in the context of a sentence</a:t>
            </a:r>
            <a:r>
              <a:rPr lang="en-US" baseline="0" dirty="0"/>
              <a:t> we can get a sense for the impact of such a mutation</a:t>
            </a:r>
          </a:p>
          <a:p>
            <a:endParaRPr lang="en-US" dirty="0"/>
          </a:p>
          <a:p>
            <a:r>
              <a:rPr lang="en-US" dirty="0"/>
              <a:t>Write the following sentence</a:t>
            </a:r>
            <a:r>
              <a:rPr lang="en-US" baseline="0" dirty="0"/>
              <a:t> on the piece of paper. Then make a substitution </a:t>
            </a:r>
            <a:r>
              <a:rPr lang="en-US" baseline="0" dirty="0" err="1"/>
              <a:t>mutaion</a:t>
            </a:r>
            <a:r>
              <a:rPr lang="en-US" baseline="0" dirty="0"/>
              <a:t> in the sentence</a:t>
            </a:r>
          </a:p>
          <a:p>
            <a:r>
              <a:rPr lang="en-US" baseline="0" dirty="0"/>
              <a:t>Also notice that (in this example) the mutation at the end of the codon was less disruptive than the one </a:t>
            </a:r>
            <a:endParaRPr lang="en-US" dirty="0"/>
          </a:p>
        </p:txBody>
      </p:sp>
      <p:sp>
        <p:nvSpPr>
          <p:cNvPr id="4" name="Slide Number Placeholder 3"/>
          <p:cNvSpPr>
            <a:spLocks noGrp="1"/>
          </p:cNvSpPr>
          <p:nvPr>
            <p:ph type="sldNum" sz="quarter" idx="10"/>
          </p:nvPr>
        </p:nvSpPr>
        <p:spPr/>
        <p:txBody>
          <a:bodyPr/>
          <a:lstStyle/>
          <a:p>
            <a:fld id="{497C5F7D-F4FE-6F40-B43B-113B1AE092CF}" type="slidenum">
              <a:rPr lang="en-US" smtClean="0"/>
              <a:t>35</a:t>
            </a:fld>
            <a:endParaRPr lang="en-US"/>
          </a:p>
        </p:txBody>
      </p:sp>
    </p:spTree>
    <p:extLst>
      <p:ext uri="{BB962C8B-B14F-4D97-AF65-F5344CB8AC3E}">
        <p14:creationId xmlns:p14="http://schemas.microsoft.com/office/powerpoint/2010/main" val="1249418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think about this in the context of a sentence</a:t>
            </a:r>
            <a:r>
              <a:rPr lang="en-US" baseline="0" dirty="0"/>
              <a:t> we can get a sense for the impact of such a mutation</a:t>
            </a:r>
          </a:p>
          <a:p>
            <a:endParaRPr lang="en-US" dirty="0"/>
          </a:p>
          <a:p>
            <a:r>
              <a:rPr lang="en-US" dirty="0"/>
              <a:t>Write the following sentence</a:t>
            </a:r>
            <a:r>
              <a:rPr lang="en-US" baseline="0" dirty="0"/>
              <a:t> on the piece of paper. Then make a substitution </a:t>
            </a:r>
            <a:r>
              <a:rPr lang="en-US" baseline="0" dirty="0" err="1"/>
              <a:t>mutaion</a:t>
            </a:r>
            <a:r>
              <a:rPr lang="en-US" baseline="0" dirty="0"/>
              <a:t> in the sentence</a:t>
            </a:r>
          </a:p>
          <a:p>
            <a:r>
              <a:rPr lang="en-US" baseline="0" dirty="0"/>
              <a:t>Also notice that (in this example) the mutation at the end of the codon was less disruptive than the one </a:t>
            </a:r>
            <a:endParaRPr lang="en-US" dirty="0"/>
          </a:p>
        </p:txBody>
      </p:sp>
      <p:sp>
        <p:nvSpPr>
          <p:cNvPr id="4" name="Slide Number Placeholder 3"/>
          <p:cNvSpPr>
            <a:spLocks noGrp="1"/>
          </p:cNvSpPr>
          <p:nvPr>
            <p:ph type="sldNum" sz="quarter" idx="10"/>
          </p:nvPr>
        </p:nvSpPr>
        <p:spPr/>
        <p:txBody>
          <a:bodyPr/>
          <a:lstStyle/>
          <a:p>
            <a:fld id="{497C5F7D-F4FE-6F40-B43B-113B1AE092CF}" type="slidenum">
              <a:rPr lang="en-US" smtClean="0"/>
              <a:t>37</a:t>
            </a:fld>
            <a:endParaRPr lang="en-US"/>
          </a:p>
        </p:txBody>
      </p:sp>
    </p:spTree>
    <p:extLst>
      <p:ext uri="{BB962C8B-B14F-4D97-AF65-F5344CB8AC3E}">
        <p14:creationId xmlns:p14="http://schemas.microsoft.com/office/powerpoint/2010/main" val="27929790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think about this in the context of a sentence</a:t>
            </a:r>
            <a:r>
              <a:rPr lang="en-US" baseline="0" dirty="0"/>
              <a:t> we can get a sense for the impact of such a mutation</a:t>
            </a:r>
          </a:p>
          <a:p>
            <a:endParaRPr lang="en-US" dirty="0"/>
          </a:p>
          <a:p>
            <a:r>
              <a:rPr lang="en-US" dirty="0"/>
              <a:t>Write the following sentence</a:t>
            </a:r>
            <a:r>
              <a:rPr lang="en-US" baseline="0" dirty="0"/>
              <a:t> on the piece of paper. Then make a substitution </a:t>
            </a:r>
            <a:r>
              <a:rPr lang="en-US" baseline="0" dirty="0" err="1"/>
              <a:t>mutaion</a:t>
            </a:r>
            <a:r>
              <a:rPr lang="en-US" baseline="0" dirty="0"/>
              <a:t> in the sentence</a:t>
            </a:r>
          </a:p>
          <a:p>
            <a:r>
              <a:rPr lang="en-US" baseline="0" dirty="0"/>
              <a:t>Also notice that (in this example) the mutation at the end of the codon was less disruptive than the one </a:t>
            </a:r>
            <a:endParaRPr lang="en-US" dirty="0"/>
          </a:p>
        </p:txBody>
      </p:sp>
      <p:sp>
        <p:nvSpPr>
          <p:cNvPr id="4" name="Slide Number Placeholder 3"/>
          <p:cNvSpPr>
            <a:spLocks noGrp="1"/>
          </p:cNvSpPr>
          <p:nvPr>
            <p:ph type="sldNum" sz="quarter" idx="10"/>
          </p:nvPr>
        </p:nvSpPr>
        <p:spPr/>
        <p:txBody>
          <a:bodyPr/>
          <a:lstStyle/>
          <a:p>
            <a:fld id="{497C5F7D-F4FE-6F40-B43B-113B1AE092CF}" type="slidenum">
              <a:rPr lang="en-US" smtClean="0"/>
              <a:t>39</a:t>
            </a:fld>
            <a:endParaRPr lang="en-US"/>
          </a:p>
        </p:txBody>
      </p:sp>
    </p:spTree>
    <p:extLst>
      <p:ext uri="{BB962C8B-B14F-4D97-AF65-F5344CB8AC3E}">
        <p14:creationId xmlns:p14="http://schemas.microsoft.com/office/powerpoint/2010/main" val="26939878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Geneva"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fld id="{02B3877A-37B9-F242-844A-E0A4770DE07F}" type="slidenum">
              <a:rPr lang="en-US" sz="1200">
                <a:latin typeface="Times New Roman" charset="0"/>
              </a:rPr>
              <a:pPr/>
              <a:t>40</a:t>
            </a:fld>
            <a:endParaRPr lang="en-US" sz="1200">
              <a:latin typeface="Times New Roman" charset="0"/>
            </a:endParaRPr>
          </a:p>
        </p:txBody>
      </p:sp>
      <p:sp>
        <p:nvSpPr>
          <p:cNvPr id="7171" name="Rectangle 2"/>
          <p:cNvSpPr>
            <a:spLocks noGrp="1" noRot="1" noChangeAspect="1" noChangeArrowheads="1" noTextEdit="1"/>
          </p:cNvSpPr>
          <p:nvPr>
            <p:ph type="sldImg"/>
          </p:nvPr>
        </p:nvSpPr>
        <p:spPr>
          <a:xfrm>
            <a:off x="381000" y="685800"/>
            <a:ext cx="6096000" cy="3429000"/>
          </a:xfrm>
          <a:ln/>
        </p:spPr>
      </p:sp>
      <p:sp>
        <p:nvSpPr>
          <p:cNvPr id="717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SNPs are among the most common genetic variant used in research.</a:t>
            </a:r>
            <a:r>
              <a:rPr lang="en-US" sz="1200" kern="1200" baseline="0" dirty="0">
                <a:solidFill>
                  <a:schemeClr val="tx1"/>
                </a:solidFill>
                <a:effectLst/>
                <a:latin typeface="Times New Roman" charset="0"/>
                <a:ea typeface="ＭＳ Ｐゴシック" charset="-128"/>
                <a:cs typeface="ＭＳ Ｐゴシック" charset="-128"/>
              </a:rPr>
              <a:t> So, we will spend a little bit of time talking about them and SNP arrays, which are the genotyping arrays commonly used to survey them.</a:t>
            </a:r>
            <a:endParaRPr lang="en-US" sz="1200" kern="1200" dirty="0">
              <a:solidFill>
                <a:schemeClr val="tx1"/>
              </a:solidFill>
              <a:effectLst/>
              <a:latin typeface="Times New Roman" charset="0"/>
              <a:ea typeface="ＭＳ Ｐゴシック" charset="-128"/>
              <a:cs typeface="ＭＳ Ｐゴシック" charset="-128"/>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A few million SNPs occur in the human genome, on average about once in 100 to 300 base pairs of both coding and noncoding DNA sequences. </a:t>
            </a:r>
          </a:p>
          <a:p>
            <a:pPr lvl="0"/>
            <a:r>
              <a:rPr lang="en-US" sz="1200" kern="1200" dirty="0">
                <a:solidFill>
                  <a:schemeClr val="tx1"/>
                </a:solidFill>
                <a:effectLst/>
                <a:latin typeface="Times New Roman" charset="0"/>
                <a:ea typeface="ＭＳ Ｐゴシック" charset="-128"/>
                <a:cs typeface="ＭＳ Ｐゴシック" charset="-128"/>
              </a:rPr>
              <a:t>Alicia will talk</a:t>
            </a:r>
            <a:r>
              <a:rPr lang="en-US" sz="1200" kern="1200" baseline="0" dirty="0">
                <a:solidFill>
                  <a:schemeClr val="tx1"/>
                </a:solidFill>
                <a:effectLst/>
                <a:latin typeface="Times New Roman" charset="0"/>
                <a:ea typeface="ＭＳ Ｐゴシック" charset="-128"/>
                <a:cs typeface="ＭＳ Ｐゴシック" charset="-128"/>
              </a:rPr>
              <a:t> a lot more about GWAS in the near future, but here’s a hint at it now</a:t>
            </a:r>
            <a:r>
              <a:rPr lang="mr-IN" sz="1200" kern="1200" baseline="0" dirty="0">
                <a:solidFill>
                  <a:schemeClr val="tx1"/>
                </a:solidFill>
                <a:effectLst/>
                <a:latin typeface="Times New Roman" charset="0"/>
                <a:ea typeface="ＭＳ Ｐゴシック" charset="-128"/>
                <a:cs typeface="ＭＳ Ｐゴシック" charset="-128"/>
              </a:rPr>
              <a:t>…</a:t>
            </a:r>
            <a:endParaRPr lang="en-US" sz="1200" kern="1200" dirty="0">
              <a:solidFill>
                <a:schemeClr val="tx1"/>
              </a:solidFill>
              <a:effectLst/>
              <a:latin typeface="Times New Roman" charset="0"/>
              <a:ea typeface="ＭＳ Ｐゴシック" charset="-128"/>
              <a:cs typeface="ＭＳ Ｐゴシック" charset="-128"/>
            </a:endParaRPr>
          </a:p>
        </p:txBody>
      </p:sp>
    </p:spTree>
    <p:extLst>
      <p:ext uri="{BB962C8B-B14F-4D97-AF65-F5344CB8AC3E}">
        <p14:creationId xmlns:p14="http://schemas.microsoft.com/office/powerpoint/2010/main" val="7668963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Geneva"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fld id="{02B3877A-37B9-F242-844A-E0A4770DE07F}" type="slidenum">
              <a:rPr lang="en-US" sz="1200">
                <a:latin typeface="Times New Roman" charset="0"/>
              </a:rPr>
              <a:pPr/>
              <a:t>41</a:t>
            </a:fld>
            <a:endParaRPr lang="en-US" sz="1200">
              <a:latin typeface="Times New Roman" charset="0"/>
            </a:endParaRPr>
          </a:p>
        </p:txBody>
      </p:sp>
      <p:sp>
        <p:nvSpPr>
          <p:cNvPr id="7171" name="Rectangle 2"/>
          <p:cNvSpPr>
            <a:spLocks noGrp="1" noRot="1" noChangeAspect="1" noChangeArrowheads="1" noTextEdit="1"/>
          </p:cNvSpPr>
          <p:nvPr>
            <p:ph type="sldImg"/>
          </p:nvPr>
        </p:nvSpPr>
        <p:spPr>
          <a:xfrm>
            <a:off x="381000" y="685800"/>
            <a:ext cx="6096000" cy="3429000"/>
          </a:xfrm>
          <a:ln/>
        </p:spPr>
      </p:sp>
      <p:sp>
        <p:nvSpPr>
          <p:cNvPr id="717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lvl="0"/>
            <a:r>
              <a:rPr lang="en-US" sz="1200" kern="1200" dirty="0">
                <a:solidFill>
                  <a:schemeClr val="tx1"/>
                </a:solidFill>
                <a:effectLst/>
                <a:latin typeface="Times New Roman" charset="0"/>
                <a:ea typeface="ＭＳ Ｐゴシック" charset="-128"/>
                <a:cs typeface="ＭＳ Ｐゴシック" charset="-128"/>
              </a:rPr>
              <a:t>Once a region is found that has a SNP shared among affected but not unaffected people, researchers sequence or otherwise investigate more deeply that region. </a:t>
            </a:r>
          </a:p>
          <a:p>
            <a:pPr lvl="0"/>
            <a:r>
              <a:rPr lang="en-US" sz="1200" kern="1200" dirty="0">
                <a:solidFill>
                  <a:schemeClr val="tx1"/>
                </a:solidFill>
                <a:effectLst/>
                <a:latin typeface="Times New Roman" charset="0"/>
                <a:ea typeface="ＭＳ Ｐゴシック" charset="-128"/>
                <a:cs typeface="ＭＳ Ｐゴシック" charset="-128"/>
              </a:rPr>
              <a:t>In most cases, the SNP itself does not contribute to the disease. In fact, most SNPs are in noncoding regions. </a:t>
            </a:r>
          </a:p>
          <a:p>
            <a:pPr lvl="0"/>
            <a:r>
              <a:rPr lang="en-US" sz="1200" kern="1200" dirty="0">
                <a:solidFill>
                  <a:schemeClr val="tx1"/>
                </a:solidFill>
                <a:effectLst/>
                <a:latin typeface="Times New Roman" charset="0"/>
                <a:ea typeface="ＭＳ Ｐゴシック" charset="-128"/>
                <a:cs typeface="ＭＳ Ｐゴシック" charset="-128"/>
              </a:rPr>
              <a:t>If the SNP and a disease-causing allele are close enough, crossing over between the marker and the gene is very unlikely during gamete formation. </a:t>
            </a:r>
          </a:p>
          <a:p>
            <a:pPr lvl="0"/>
            <a:r>
              <a:rPr lang="en-US" sz="1200" kern="1200" dirty="0">
                <a:solidFill>
                  <a:schemeClr val="tx1"/>
                </a:solidFill>
                <a:effectLst/>
                <a:latin typeface="Times New Roman" charset="0"/>
                <a:ea typeface="ＭＳ Ｐゴシック" charset="-128"/>
                <a:cs typeface="ＭＳ Ｐゴシック" charset="-128"/>
              </a:rPr>
              <a:t>Therefore, the marker and gene will almost always be inherited together, even though the marker is not part of the gene.</a:t>
            </a:r>
          </a:p>
          <a:p>
            <a:pPr lvl="0"/>
            <a:r>
              <a:rPr lang="en-US" sz="1200" kern="1200" dirty="0">
                <a:solidFill>
                  <a:schemeClr val="tx1"/>
                </a:solidFill>
                <a:effectLst/>
                <a:latin typeface="Times New Roman" charset="0"/>
                <a:ea typeface="ＭＳ Ｐゴシック" charset="-128"/>
                <a:cs typeface="ＭＳ Ｐゴシック" charset="-128"/>
              </a:rPr>
              <a:t>SNPs have been found that correlate with diabetes, heart disease, and several types of cancer. </a:t>
            </a:r>
          </a:p>
          <a:p>
            <a:pPr lvl="0"/>
            <a:r>
              <a:rPr lang="en-US" sz="1200" kern="1200" dirty="0">
                <a:solidFill>
                  <a:schemeClr val="tx1"/>
                </a:solidFill>
                <a:effectLst/>
                <a:latin typeface="Times New Roman" charset="0"/>
                <a:ea typeface="ＭＳ Ｐゴシック" charset="-128"/>
                <a:cs typeface="ＭＳ Ｐゴシック" charset="-128"/>
              </a:rPr>
              <a:t>The search is on for genes that might be involved.</a:t>
            </a:r>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979796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Merriam Webster definition</a:t>
            </a:r>
            <a:r>
              <a:rPr lang="en-US" baseline="0" dirty="0"/>
              <a:t> of genomics.</a:t>
            </a:r>
          </a:p>
          <a:p>
            <a:r>
              <a:rPr lang="en-US" baseline="0" dirty="0"/>
              <a:t>So most of what we will do today is more classified as genomics than bioinformatics, though we will touch on both.</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Want</a:t>
            </a:r>
            <a:r>
              <a:rPr lang="en-US" baseline="0" dirty="0"/>
              <a:t> this to be pretty casual – feel free to ask questions or make comments as we go through this introductory lecture bit.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People have different backgrounds, so sorry that this might be a review for some of you, and a lot of information quickly for others</a:t>
            </a:r>
            <a:endParaRPr lang="en-US" dirty="0"/>
          </a:p>
          <a:p>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4</a:t>
            </a:fld>
            <a:endParaRPr lang="en-US" dirty="0"/>
          </a:p>
        </p:txBody>
      </p:sp>
    </p:spTree>
    <p:extLst>
      <p:ext uri="{BB962C8B-B14F-4D97-AF65-F5344CB8AC3E}">
        <p14:creationId xmlns:p14="http://schemas.microsoft.com/office/powerpoint/2010/main" val="18864589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err="1"/>
              <a:t>Heatmap</a:t>
            </a:r>
            <a:r>
              <a:rPr lang="en-US" baseline="0" dirty="0"/>
              <a:t> showing recombination pattern across a set of a couple dozen genetic markers. Red means high correlation, white low. See blocks of high linkage, recombination hotspots. There are hotspots in recombination. Not actually evenly distributed, as had originally been thought. So there are areas that are most tightly correlated than others</a:t>
            </a:r>
          </a:p>
          <a:p>
            <a:r>
              <a:rPr lang="en-US" baseline="0" dirty="0"/>
              <a:t>Red indicates linkage blocks – highly correlated regions of the genome. Shows the pairwise comparison between all SNPs in this region.</a:t>
            </a:r>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42</a:t>
            </a:fld>
            <a:endParaRPr lang="en-US" dirty="0"/>
          </a:p>
        </p:txBody>
      </p:sp>
    </p:spTree>
    <p:extLst>
      <p:ext uri="{BB962C8B-B14F-4D97-AF65-F5344CB8AC3E}">
        <p14:creationId xmlns:p14="http://schemas.microsoft.com/office/powerpoint/2010/main" val="20428200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because</a:t>
            </a:r>
            <a:r>
              <a:rPr lang="en-US" baseline="0" dirty="0"/>
              <a:t> of linkage, we actually only need to sequence a smaller number of spots across the genome to get a sense of what the surrounding DNA holds. These regions are either invariable, or tightly linked to the tag SNP, so we can predict well what the sequence will hold.</a:t>
            </a:r>
          </a:p>
          <a:p>
            <a:r>
              <a:rPr lang="en-US" baseline="0" dirty="0"/>
              <a:t>So can predict DNA sequence across the whole genome based on sequencing on a small subset of the total number of sites thanks to the concept of linkage</a:t>
            </a:r>
          </a:p>
          <a:p>
            <a:r>
              <a:rPr lang="en-US" baseline="0" dirty="0"/>
              <a:t>Most GWAS studies these days involve SNP arrays</a:t>
            </a:r>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43</a:t>
            </a:fld>
            <a:endParaRPr lang="en-US" dirty="0"/>
          </a:p>
        </p:txBody>
      </p:sp>
    </p:spTree>
    <p:extLst>
      <p:ext uri="{BB962C8B-B14F-4D97-AF65-F5344CB8AC3E}">
        <p14:creationId xmlns:p14="http://schemas.microsoft.com/office/powerpoint/2010/main" val="17444630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Vast majority of the ‘genome-wide’ datasets these days are from SNP arrays. Will take years for NGS</a:t>
            </a:r>
            <a:r>
              <a:rPr lang="en-US" baseline="0" dirty="0"/>
              <a:t> to catch up.  SNP arrays started to be commonly used around 2005 after another human </a:t>
            </a:r>
            <a:r>
              <a:rPr lang="en-US" baseline="0" dirty="0" err="1"/>
              <a:t>genoem</a:t>
            </a:r>
            <a:r>
              <a:rPr lang="en-US" baseline="0" dirty="0"/>
              <a:t> project, this time for a collection of DNA </a:t>
            </a:r>
            <a:r>
              <a:rPr lang="en-US" baseline="0" dirty="0" err="1"/>
              <a:t>sequencse</a:t>
            </a:r>
            <a:r>
              <a:rPr lang="en-US" baseline="0" dirty="0"/>
              <a:t>, </a:t>
            </a:r>
            <a:r>
              <a:rPr lang="en-US" baseline="0" dirty="0" err="1"/>
              <a:t>HapMap</a:t>
            </a:r>
            <a:r>
              <a:rPr lang="en-US" baseline="0" dirty="0"/>
              <a:t> was initiated. </a:t>
            </a:r>
          </a:p>
          <a:p>
            <a:endParaRPr lang="en-US" b="1" i="1" baseline="0" dirty="0"/>
          </a:p>
          <a:p>
            <a:r>
              <a:rPr lang="en-US" b="1" i="1" baseline="0" dirty="0"/>
              <a:t>ASK: What’s one drawback for using SNP arrays?</a:t>
            </a:r>
          </a:p>
        </p:txBody>
      </p:sp>
      <p:sp>
        <p:nvSpPr>
          <p:cNvPr id="4" name="Slide Number Placeholder 3"/>
          <p:cNvSpPr>
            <a:spLocks noGrp="1"/>
          </p:cNvSpPr>
          <p:nvPr>
            <p:ph type="sldNum" sz="quarter" idx="10"/>
          </p:nvPr>
        </p:nvSpPr>
        <p:spPr/>
        <p:txBody>
          <a:bodyPr/>
          <a:lstStyle/>
          <a:p>
            <a:fld id="{6B7A9F2C-4204-CA47-94E8-DFE703F192ED}" type="slidenum">
              <a:rPr lang="en-US" smtClean="0"/>
              <a:t>44</a:t>
            </a:fld>
            <a:endParaRPr lang="en-US"/>
          </a:p>
        </p:txBody>
      </p:sp>
    </p:spTree>
    <p:extLst>
      <p:ext uri="{BB962C8B-B14F-4D97-AF65-F5344CB8AC3E}">
        <p14:creationId xmlns:p14="http://schemas.microsoft.com/office/powerpoint/2010/main" val="905793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Geneva"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fld id="{02B3877A-37B9-F242-844A-E0A4770DE07F}" type="slidenum">
              <a:rPr lang="en-US" sz="1200">
                <a:latin typeface="Times New Roman" charset="0"/>
              </a:rPr>
              <a:pPr/>
              <a:t>45</a:t>
            </a:fld>
            <a:endParaRPr lang="en-US" sz="1200">
              <a:latin typeface="Times New Roman" charset="0"/>
            </a:endParaRPr>
          </a:p>
        </p:txBody>
      </p:sp>
      <p:sp>
        <p:nvSpPr>
          <p:cNvPr id="7171" name="Rectangle 2"/>
          <p:cNvSpPr>
            <a:spLocks noGrp="1" noRot="1" noChangeAspect="1" noChangeArrowheads="1" noTextEdit="1"/>
          </p:cNvSpPr>
          <p:nvPr>
            <p:ph type="sldImg"/>
          </p:nvPr>
        </p:nvSpPr>
        <p:spPr>
          <a:xfrm>
            <a:off x="381000" y="685800"/>
            <a:ext cx="6096000" cy="3429000"/>
          </a:xfrm>
          <a:ln/>
        </p:spPr>
      </p:sp>
      <p:sp>
        <p:nvSpPr>
          <p:cNvPr id="717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a typeface="ＭＳ Ｐゴシック" charset="0"/>
                <a:cs typeface="ＭＳ Ｐゴシック" charset="0"/>
              </a:rPr>
              <a:t>Now</a:t>
            </a:r>
            <a:r>
              <a:rPr lang="en-US" baseline="0" dirty="0">
                <a:ea typeface="ＭＳ Ｐゴシック" charset="0"/>
                <a:cs typeface="ＭＳ Ｐゴシック" charset="0"/>
              </a:rPr>
              <a:t> to briefly discuss some applications of SNP arrays and other DNA sequencing technology. </a:t>
            </a:r>
            <a:r>
              <a:rPr lang="en-US" sz="1200" kern="1200" dirty="0">
                <a:solidFill>
                  <a:schemeClr val="tx1"/>
                </a:solidFill>
                <a:effectLst/>
                <a:latin typeface="Times New Roman" charset="0"/>
                <a:ea typeface="ＭＳ Ｐゴシック" charset="-128"/>
                <a:cs typeface="ＭＳ Ｐゴシック" charset="-128"/>
              </a:rPr>
              <a:t>Modern biotechnology is making enormous contributions both to the diagnosis of diseases and in the development of pharmaceutical products.</a:t>
            </a:r>
          </a:p>
          <a:p>
            <a:pPr lvl="0"/>
            <a:r>
              <a:rPr lang="en-US" sz="1200" kern="1200" dirty="0">
                <a:solidFill>
                  <a:schemeClr val="tx1"/>
                </a:solidFill>
                <a:effectLst/>
                <a:latin typeface="Times New Roman" charset="0"/>
                <a:ea typeface="ＭＳ Ｐゴシック" charset="-128"/>
                <a:cs typeface="ＭＳ Ｐゴシック" charset="-128"/>
              </a:rPr>
              <a:t>The identification of genes whose mutations are responsible for genetic diseases may lead to ways to diagnose, treat, or even prevent these conditions.</a:t>
            </a:r>
          </a:p>
          <a:p>
            <a:pPr lvl="0"/>
            <a:endParaRPr lang="en-US" sz="1200" kern="1200" dirty="0">
              <a:solidFill>
                <a:schemeClr val="tx1"/>
              </a:solidFill>
              <a:effectLst/>
              <a:latin typeface="Times New Roman" charset="0"/>
              <a:ea typeface="ＭＳ Ｐゴシック" charset="-128"/>
              <a:cs typeface="ＭＳ Ｐゴシック" charset="-128"/>
            </a:endParaRPr>
          </a:p>
          <a:p>
            <a:pPr lvl="0"/>
            <a:r>
              <a:rPr lang="en-US" sz="1200" kern="1200" dirty="0">
                <a:solidFill>
                  <a:schemeClr val="tx1"/>
                </a:solidFill>
                <a:effectLst/>
                <a:latin typeface="Times New Roman" charset="0"/>
                <a:ea typeface="ＭＳ Ｐゴシック" charset="-128"/>
                <a:cs typeface="ＭＳ Ｐゴシック" charset="-128"/>
              </a:rPr>
              <a:t>Companies that offer individual genetic testing for health risk factors look for the presence of previously identified, linked SNPs.  So if </a:t>
            </a:r>
            <a:r>
              <a:rPr lang="en-US" sz="1200" kern="1200" dirty="0" err="1">
                <a:solidFill>
                  <a:schemeClr val="tx1"/>
                </a:solidFill>
                <a:effectLst/>
                <a:latin typeface="Times New Roman" charset="0"/>
                <a:ea typeface="ＭＳ Ｐゴシック" charset="-128"/>
                <a:cs typeface="ＭＳ Ｐゴシック" charset="-128"/>
              </a:rPr>
              <a:t>youv’e</a:t>
            </a:r>
            <a:r>
              <a:rPr lang="en-US" sz="1200" kern="1200" dirty="0">
                <a:solidFill>
                  <a:schemeClr val="tx1"/>
                </a:solidFill>
                <a:effectLst/>
                <a:latin typeface="Times New Roman" charset="0"/>
                <a:ea typeface="ＭＳ Ｐゴシック" charset="-128"/>
                <a:cs typeface="ＭＳ Ｐゴシック" charset="-128"/>
              </a:rPr>
              <a:t> done 23 and me, or</a:t>
            </a:r>
            <a:r>
              <a:rPr lang="en-US" sz="1200" kern="1200" baseline="0" dirty="0">
                <a:solidFill>
                  <a:schemeClr val="tx1"/>
                </a:solidFill>
                <a:effectLst/>
                <a:latin typeface="Times New Roman" charset="0"/>
                <a:ea typeface="ＭＳ Ｐゴシック" charset="-128"/>
                <a:cs typeface="ＭＳ Ｐゴシック" charset="-128"/>
              </a:rPr>
              <a:t> </a:t>
            </a:r>
            <a:r>
              <a:rPr lang="en-US" sz="1200" kern="1200" baseline="0" dirty="0" err="1">
                <a:solidFill>
                  <a:schemeClr val="tx1"/>
                </a:solidFill>
                <a:effectLst/>
                <a:latin typeface="Times New Roman" charset="0"/>
                <a:ea typeface="ＭＳ Ｐゴシック" charset="-128"/>
                <a:cs typeface="ＭＳ Ｐゴシック" charset="-128"/>
              </a:rPr>
              <a:t>ancestry.om</a:t>
            </a:r>
            <a:r>
              <a:rPr lang="en-US" sz="1200" kern="1200" baseline="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they ran your genome</a:t>
            </a:r>
            <a:r>
              <a:rPr lang="en-US" sz="1200" kern="1200" baseline="0" dirty="0">
                <a:solidFill>
                  <a:schemeClr val="tx1"/>
                </a:solidFill>
                <a:effectLst/>
                <a:latin typeface="Times New Roman" charset="0"/>
                <a:ea typeface="ＭＳ Ｐゴシック" charset="-128"/>
                <a:cs typeface="ＭＳ Ｐゴシック" charset="-128"/>
              </a:rPr>
              <a:t> through a SNP array to calculate your percent ancestry (discuss next) and give you estimates for risk for diseases.</a:t>
            </a:r>
            <a:endParaRPr lang="en-US" sz="1200" kern="1200" dirty="0">
              <a:solidFill>
                <a:schemeClr val="tx1"/>
              </a:solidFill>
              <a:effectLst/>
              <a:latin typeface="Times New Roman" charset="0"/>
              <a:ea typeface="ＭＳ Ｐゴシック" charset="-128"/>
              <a:cs typeface="ＭＳ Ｐゴシック" charset="-128"/>
            </a:endParaRPr>
          </a:p>
          <a:p>
            <a:pPr lvl="0"/>
            <a:r>
              <a:rPr lang="en-US" sz="1200" kern="1200" dirty="0">
                <a:solidFill>
                  <a:schemeClr val="tx1"/>
                </a:solidFill>
                <a:effectLst/>
                <a:latin typeface="Times New Roman" charset="0"/>
                <a:ea typeface="ＭＳ Ｐゴシック" charset="-128"/>
                <a:cs typeface="ＭＳ Ｐゴシック" charset="-128"/>
              </a:rPr>
              <a:t>Such genetic tests reflect correlations and do not make predictions. </a:t>
            </a:r>
          </a:p>
          <a:p>
            <a:pPr lvl="0"/>
            <a:endParaRPr lang="en-US" sz="1200" kern="1200" dirty="0">
              <a:solidFill>
                <a:schemeClr val="tx1"/>
              </a:solidFill>
              <a:effectLst/>
              <a:latin typeface="Times New Roman" charset="0"/>
              <a:ea typeface="ＭＳ Ｐゴシック" charset="-128"/>
              <a:cs typeface="ＭＳ Ｐゴシック" charset="-128"/>
            </a:endParaRPr>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7492176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to</a:t>
            </a:r>
            <a:r>
              <a:rPr lang="en-US" baseline="0" dirty="0"/>
              <a:t> hit on another cool application from looking at SNP-based genetic variation:</a:t>
            </a:r>
          </a:p>
          <a:p>
            <a:r>
              <a:rPr lang="en-US" dirty="0"/>
              <a:t>Also</a:t>
            </a:r>
            <a:r>
              <a:rPr lang="en-US" baseline="0" dirty="0"/>
              <a:t> can gauge your percent ancestry based on the SNPs in an array.</a:t>
            </a:r>
          </a:p>
          <a:p>
            <a:r>
              <a:rPr lang="en-US" baseline="0" dirty="0"/>
              <a:t>Beak down ADMIXTURE plot – each column is an individual, sorted by their populations, each color represents a type of global ancestry. Can get the proportion of the genome of each individual here that was contributed from different global populations. The program is agnostic to what populations the individuals came from, however.</a:t>
            </a:r>
          </a:p>
          <a:p>
            <a:endParaRPr lang="en-US" baseline="0" dirty="0"/>
          </a:p>
          <a:p>
            <a:r>
              <a:rPr lang="en-US" b="1" i="1" baseline="0" dirty="0"/>
              <a:t>Which population looks to be the most ADMIXED? What are their ancestry components?</a:t>
            </a:r>
            <a:endParaRPr lang="en-US" b="1" i="1" dirty="0"/>
          </a:p>
        </p:txBody>
      </p:sp>
      <p:sp>
        <p:nvSpPr>
          <p:cNvPr id="4" name="Slide Number Placeholder 3"/>
          <p:cNvSpPr>
            <a:spLocks noGrp="1"/>
          </p:cNvSpPr>
          <p:nvPr>
            <p:ph type="sldNum" sz="quarter" idx="10"/>
          </p:nvPr>
        </p:nvSpPr>
        <p:spPr/>
        <p:txBody>
          <a:bodyPr/>
          <a:lstStyle/>
          <a:p>
            <a:fld id="{7E159939-E948-40D7-B4CE-C9359AF26F6D}" type="slidenum">
              <a:rPr lang="en-US" smtClean="0"/>
              <a:pPr/>
              <a:t>46</a:t>
            </a:fld>
            <a:endParaRPr lang="en-US"/>
          </a:p>
        </p:txBody>
      </p:sp>
    </p:spTree>
    <p:extLst>
      <p:ext uri="{BB962C8B-B14F-4D97-AF65-F5344CB8AC3E}">
        <p14:creationId xmlns:p14="http://schemas.microsoft.com/office/powerpoint/2010/main" val="2031012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example – sorting people by their genetic similarity to other</a:t>
            </a:r>
            <a:r>
              <a:rPr lang="en-US" baseline="0" dirty="0"/>
              <a:t> people ends up mapping pretty well to the actual map! Here’s what the genetic map of </a:t>
            </a:r>
            <a:r>
              <a:rPr lang="en-US" baseline="0" dirty="0" err="1"/>
              <a:t>europe</a:t>
            </a:r>
            <a:r>
              <a:rPr lang="en-US" baseline="0" dirty="0"/>
              <a:t> looks like parsed out by Principle Components Analysis – PCA.</a:t>
            </a:r>
          </a:p>
          <a:p>
            <a:r>
              <a:rPr lang="en-US" baseline="0" dirty="0"/>
              <a:t>Can use PCs such as this to correct for issues related to population structure in your data</a:t>
            </a:r>
            <a:endParaRPr lang="en-US" dirty="0"/>
          </a:p>
        </p:txBody>
      </p:sp>
      <p:sp>
        <p:nvSpPr>
          <p:cNvPr id="4" name="Slide Number Placeholder 3"/>
          <p:cNvSpPr>
            <a:spLocks noGrp="1"/>
          </p:cNvSpPr>
          <p:nvPr>
            <p:ph type="sldNum" sz="quarter" idx="10"/>
          </p:nvPr>
        </p:nvSpPr>
        <p:spPr/>
        <p:txBody>
          <a:bodyPr/>
          <a:lstStyle/>
          <a:p>
            <a:fld id="{7E159939-E948-40D7-B4CE-C9359AF26F6D}" type="slidenum">
              <a:rPr lang="en-US" smtClean="0"/>
              <a:pPr/>
              <a:t>47</a:t>
            </a:fld>
            <a:endParaRPr lang="en-US"/>
          </a:p>
        </p:txBody>
      </p:sp>
    </p:spTree>
    <p:extLst>
      <p:ext uri="{BB962C8B-B14F-4D97-AF65-F5344CB8AC3E}">
        <p14:creationId xmlns:p14="http://schemas.microsoft.com/office/powerpoint/2010/main" val="12642786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Optional</a:t>
            </a:r>
            <a:r>
              <a:rPr lang="en-US" baseline="0" dirty="0"/>
              <a:t> </a:t>
            </a:r>
            <a:r>
              <a:rPr lang="mr-IN" baseline="0" dirty="0"/>
              <a:t>–</a:t>
            </a:r>
            <a:r>
              <a:rPr lang="en-US" baseline="0" dirty="0"/>
              <a:t> other kinds </a:t>
            </a:r>
            <a:r>
              <a:rPr lang="en-US" baseline="0"/>
              <a:t>of genetic variation, especially in forensics</a:t>
            </a:r>
            <a:endParaRPr lang="en-US"/>
          </a:p>
          <a:p>
            <a:endParaRPr lang="en-US" dirty="0"/>
          </a:p>
          <a:p>
            <a:r>
              <a:rPr lang="en-US" dirty="0"/>
              <a:t>There are unique variants in each of our DNA sequences that can identify us specifically,</a:t>
            </a:r>
            <a:r>
              <a:rPr lang="en-US" baseline="0" dirty="0"/>
              <a:t> like fingerprints</a:t>
            </a:r>
          </a:p>
          <a:p>
            <a:r>
              <a:rPr lang="en-US" baseline="0" dirty="0"/>
              <a:t>Now we will go through the sort of historical timeline in using DNA </a:t>
            </a:r>
            <a:r>
              <a:rPr lang="en-US" baseline="0" dirty="0" err="1"/>
              <a:t>variablility</a:t>
            </a:r>
            <a:r>
              <a:rPr lang="en-US" baseline="0" dirty="0"/>
              <a:t> to answer questions related to the uniqueness of different people. We will start with the historical perspective, looking at short tandem repeats to get across some of the concepts of how DNA variability can identify you</a:t>
            </a:r>
            <a:endParaRPr lang="en-US" dirty="0"/>
          </a:p>
        </p:txBody>
      </p:sp>
      <p:sp>
        <p:nvSpPr>
          <p:cNvPr id="4" name="Slide Number Placeholder 3"/>
          <p:cNvSpPr>
            <a:spLocks noGrp="1"/>
          </p:cNvSpPr>
          <p:nvPr>
            <p:ph type="sldNum" sz="quarter" idx="10"/>
          </p:nvPr>
        </p:nvSpPr>
        <p:spPr/>
        <p:txBody>
          <a:bodyPr/>
          <a:lstStyle/>
          <a:p>
            <a:fld id="{B0D1B197-425D-EC43-AAFE-5A12BA31E589}" type="slidenum">
              <a:rPr lang="en-US" smtClean="0"/>
              <a:t>48</a:t>
            </a:fld>
            <a:endParaRPr lang="en-US"/>
          </a:p>
        </p:txBody>
      </p:sp>
    </p:spTree>
    <p:extLst>
      <p:ext uri="{BB962C8B-B14F-4D97-AF65-F5344CB8AC3E}">
        <p14:creationId xmlns:p14="http://schemas.microsoft.com/office/powerpoint/2010/main" val="4383620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400">
                <a:solidFill>
                  <a:schemeClr val="tx1"/>
                </a:solidFill>
                <a:latin typeface="Arial" charset="0"/>
                <a:ea typeface="Geneva"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fld id="{02B3877A-37B9-F242-844A-E0A4770DE07F}" type="slidenum">
              <a:rPr lang="en-US" sz="1200">
                <a:latin typeface="Times New Roman" charset="0"/>
              </a:rPr>
              <a:pPr/>
              <a:t>52</a:t>
            </a:fld>
            <a:endParaRPr lang="en-US" sz="1200">
              <a:latin typeface="Times New Roman" charset="0"/>
            </a:endParaRPr>
          </a:p>
        </p:txBody>
      </p:sp>
      <p:sp>
        <p:nvSpPr>
          <p:cNvPr id="7171" name="Rectangle 2"/>
          <p:cNvSpPr>
            <a:spLocks noGrp="1" noRot="1" noChangeAspect="1" noChangeArrowheads="1" noTextEdit="1"/>
          </p:cNvSpPr>
          <p:nvPr>
            <p:ph type="sldImg"/>
          </p:nvPr>
        </p:nvSpPr>
        <p:spPr>
          <a:xfrm>
            <a:off x="381000" y="685800"/>
            <a:ext cx="6096000" cy="3429000"/>
          </a:xfrm>
          <a:ln/>
        </p:spPr>
      </p:sp>
      <p:sp>
        <p:nvSpPr>
          <p:cNvPr id="717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Body fluids or small pieces of tissue may be left at the scene of a violent crime or on the clothes of the victim or assailant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Unlike</a:t>
            </a:r>
            <a:r>
              <a:rPr lang="en-US" sz="1200" kern="1200" baseline="0" dirty="0">
                <a:solidFill>
                  <a:schemeClr val="tx1"/>
                </a:solidFill>
                <a:effectLst/>
                <a:latin typeface="Times New Roman" charset="0"/>
                <a:ea typeface="ＭＳ Ｐゴシック" charset="-128"/>
                <a:cs typeface="ＭＳ Ｐゴシック" charset="-128"/>
              </a:rPr>
              <a:t> eye witness testimony –which has now been shown to be extremely unreliable- </a:t>
            </a:r>
            <a:r>
              <a:rPr lang="en-US" sz="1200" kern="1200" dirty="0">
                <a:solidFill>
                  <a:schemeClr val="tx1"/>
                </a:solidFill>
                <a:effectLst/>
                <a:latin typeface="Times New Roman" charset="0"/>
                <a:ea typeface="ＭＳ Ｐゴシック" charset="-128"/>
                <a:cs typeface="ＭＳ Ｐゴシック" charset="-128"/>
              </a:rPr>
              <a:t>DNA testing can identify the guilty individual with a high degree of certainty because the DNA sequence of every person is unique (except for identical twins). </a:t>
            </a:r>
          </a:p>
          <a:p>
            <a:pPr lvl="0"/>
            <a:r>
              <a:rPr lang="en-US" sz="1200" kern="1200" dirty="0">
                <a:solidFill>
                  <a:schemeClr val="tx1"/>
                </a:solidFill>
                <a:effectLst/>
                <a:latin typeface="Times New Roman" charset="0"/>
                <a:ea typeface="ＭＳ Ｐゴシック" charset="-128"/>
                <a:cs typeface="ＭＳ Ｐゴシック" charset="-128"/>
              </a:rPr>
              <a:t>Genetic markers that vary in the population can be analyzed for a given person to determine that individual’s unique set of genetic markers, or </a:t>
            </a:r>
            <a:r>
              <a:rPr lang="en-US" sz="1200" b="1" kern="1200" dirty="0">
                <a:solidFill>
                  <a:schemeClr val="tx1"/>
                </a:solidFill>
                <a:effectLst/>
                <a:latin typeface="Times New Roman" charset="0"/>
                <a:ea typeface="ＭＳ Ｐゴシック" charset="-128"/>
                <a:cs typeface="ＭＳ Ｐゴシック" charset="-128"/>
              </a:rPr>
              <a:t>genetic profile</a:t>
            </a:r>
            <a:r>
              <a:rPr lang="en-US" sz="1200" kern="1200" dirty="0">
                <a:solidFill>
                  <a:schemeClr val="tx1"/>
                </a:solidFill>
                <a:effectLst/>
                <a:latin typeface="Times New Roman" charset="0"/>
                <a:ea typeface="ＭＳ Ｐゴシック" charset="-128"/>
                <a:cs typeface="ＭＳ Ｐゴシック" charset="-128"/>
              </a:rPr>
              <a: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Today, in place of RFLPs, which were what were used originally, forensic scientists and</a:t>
            </a:r>
            <a:r>
              <a:rPr lang="en-US" sz="1200" kern="1200" baseline="0" dirty="0">
                <a:solidFill>
                  <a:schemeClr val="tx1"/>
                </a:solidFill>
                <a:effectLst/>
                <a:latin typeface="Times New Roman" charset="0"/>
                <a:ea typeface="ＭＳ Ｐゴシック" charset="-128"/>
                <a:cs typeface="ＭＳ Ｐゴシック" charset="-128"/>
              </a:rPr>
              <a:t> the FBI</a:t>
            </a:r>
            <a:r>
              <a:rPr lang="en-US" sz="1200" kern="1200" dirty="0">
                <a:solidFill>
                  <a:schemeClr val="tx1"/>
                </a:solidFill>
                <a:effectLst/>
                <a:latin typeface="Times New Roman" charset="0"/>
                <a:ea typeface="ＭＳ Ｐゴシック" charset="-128"/>
                <a:cs typeface="ＭＳ Ｐゴシック" charset="-128"/>
              </a:rPr>
              <a:t> usually use an even more sensitive method, which takes advantage of </a:t>
            </a:r>
            <a:r>
              <a:rPr lang="en-US" sz="1200" b="1" kern="1200" dirty="0">
                <a:solidFill>
                  <a:schemeClr val="tx1"/>
                </a:solidFill>
                <a:effectLst/>
                <a:latin typeface="Times New Roman" charset="0"/>
                <a:ea typeface="ＭＳ Ｐゴシック" charset="-128"/>
                <a:cs typeface="ＭＳ Ｐゴシック" charset="-128"/>
              </a:rPr>
              <a:t>short tandem repeats</a:t>
            </a:r>
            <a:r>
              <a:rPr lang="en-US" sz="1200" kern="1200" dirty="0">
                <a:solidFill>
                  <a:schemeClr val="tx1"/>
                </a:solidFill>
                <a:effectLst/>
                <a:latin typeface="Times New Roman" charset="0"/>
                <a:ea typeface="ＭＳ Ｐゴシック" charset="-128"/>
                <a:cs typeface="ＭＳ Ｐゴシック" charset="-128"/>
              </a:rPr>
              <a:t> </a:t>
            </a:r>
            <a:r>
              <a:rPr lang="en-US" sz="1200" b="1" kern="1200" dirty="0">
                <a:solidFill>
                  <a:schemeClr val="tx1"/>
                </a:solidFill>
                <a:effectLst/>
                <a:latin typeface="Times New Roman" charset="0"/>
                <a:ea typeface="ＭＳ Ｐゴシック" charset="-128"/>
                <a:cs typeface="ＭＳ Ｐゴシック" charset="-128"/>
              </a:rPr>
              <a:t>(STRs)</a:t>
            </a:r>
            <a:r>
              <a:rPr lang="en-US" sz="1200" kern="1200" dirty="0">
                <a:solidFill>
                  <a:schemeClr val="tx1"/>
                </a:solidFill>
                <a:effectLst/>
                <a:latin typeface="Times New Roman" charset="0"/>
                <a:ea typeface="ＭＳ Ｐゴシック" charset="-128"/>
                <a:cs typeface="ＭＳ Ｐゴシック" charset="-128"/>
              </a:rPr>
              <a: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128"/>
              <a:cs typeface="ＭＳ Ｐゴシック" charset="-128"/>
            </a:endParaRPr>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16461181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lvl1pPr eaLnBrk="0" hangingPunct="0">
              <a:defRPr sz="2400">
                <a:solidFill>
                  <a:schemeClr val="tx1"/>
                </a:solidFill>
                <a:latin typeface="Arial" charset="0"/>
                <a:ea typeface="Geneva"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fld id="{02B3877A-37B9-F242-844A-E0A4770DE07F}" type="slidenum">
              <a:rPr lang="en-US" sz="1200">
                <a:latin typeface="Times New Roman" charset="0"/>
              </a:rPr>
              <a:pPr/>
              <a:t>53</a:t>
            </a:fld>
            <a:endParaRPr lang="en-US" sz="1200">
              <a:latin typeface="Times New Roman" charset="0"/>
            </a:endParaRPr>
          </a:p>
        </p:txBody>
      </p:sp>
      <p:sp>
        <p:nvSpPr>
          <p:cNvPr id="7171" name="Rectangle 2"/>
          <p:cNvSpPr>
            <a:spLocks noGrp="1" noRot="1" noChangeAspect="1" noChangeArrowheads="1" noTextEdit="1"/>
          </p:cNvSpPr>
          <p:nvPr>
            <p:ph type="sldImg"/>
          </p:nvPr>
        </p:nvSpPr>
        <p:spPr>
          <a:xfrm>
            <a:off x="381000" y="685800"/>
            <a:ext cx="6096000" cy="3429000"/>
          </a:xfrm>
          <a:ln/>
        </p:spPr>
      </p:sp>
      <p:sp>
        <p:nvSpPr>
          <p:cNvPr id="717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p>
            <a:pPr lvl="0"/>
            <a:r>
              <a:rPr lang="en-US" sz="1200" kern="1200" dirty="0">
                <a:solidFill>
                  <a:schemeClr val="tx1"/>
                </a:solidFill>
                <a:effectLst/>
                <a:latin typeface="Times New Roman" charset="0"/>
                <a:ea typeface="ＭＳ Ｐゴシック" charset="-128"/>
                <a:cs typeface="ＭＳ Ｐゴシック" charset="-128"/>
              </a:rPr>
              <a:t>The number of repeats present in these regions is highly polymorphic, varying from person to person and, for one individual, in the two alleles of an STR. </a:t>
            </a:r>
          </a:p>
          <a:p>
            <a:pPr lvl="0"/>
            <a:r>
              <a:rPr lang="en-US" sz="1200" kern="1200" dirty="0">
                <a:solidFill>
                  <a:schemeClr val="tx1"/>
                </a:solidFill>
                <a:effectLst/>
                <a:latin typeface="Times New Roman" charset="0"/>
                <a:ea typeface="ＭＳ Ｐゴシック" charset="-128"/>
                <a:cs typeface="ＭＳ Ｐゴシック" charset="-128"/>
              </a:rPr>
              <a:t>PCR is used to amplify particular STRs, using sets of primers that are labeled with different colored fluorescent tag. Then,</a:t>
            </a:r>
            <a:r>
              <a:rPr lang="en-US" sz="1200" kern="1200" baseline="0" dirty="0">
                <a:solidFill>
                  <a:schemeClr val="tx1"/>
                </a:solidFill>
                <a:effectLst/>
                <a:latin typeface="Times New Roman" charset="0"/>
                <a:ea typeface="ＭＳ Ｐゴシック" charset="-128"/>
                <a:cs typeface="ＭＳ Ｐゴシック" charset="-128"/>
              </a:rPr>
              <a:t> t</a:t>
            </a:r>
            <a:r>
              <a:rPr lang="en-US" sz="1200" kern="1200" dirty="0">
                <a:solidFill>
                  <a:schemeClr val="tx1"/>
                </a:solidFill>
                <a:effectLst/>
                <a:latin typeface="Times New Roman" charset="0"/>
                <a:ea typeface="ＭＳ Ｐゴシック" charset="-128"/>
                <a:cs typeface="ＭＳ Ｐゴシック" charset="-128"/>
              </a:rPr>
              <a:t>he length of the region, and thus the number of repeats, can then be determined by electrophoresis. (like you did in your lab)</a:t>
            </a:r>
          </a:p>
          <a:p>
            <a:pPr lvl="0"/>
            <a:r>
              <a:rPr lang="en-US" sz="1200" kern="1200" dirty="0">
                <a:solidFill>
                  <a:schemeClr val="tx1"/>
                </a:solidFill>
                <a:effectLst/>
                <a:latin typeface="Times New Roman" charset="0"/>
                <a:ea typeface="ＭＳ Ｐゴシック" charset="-128"/>
                <a:cs typeface="ＭＳ Ｐゴシック" charset="-128"/>
              </a:rPr>
              <a:t>The PCR step allows the method to be used even when the DNA is in poor condition or available in only minute quantities. </a:t>
            </a:r>
            <a:r>
              <a:rPr lang="en-US" sz="1200" kern="1200" baseline="0" dirty="0">
                <a:solidFill>
                  <a:schemeClr val="tx1"/>
                </a:solidFill>
                <a:effectLst/>
                <a:latin typeface="Times New Roman" charset="0"/>
                <a:ea typeface="ＭＳ Ｐゴシック" charset="-128"/>
                <a:cs typeface="ＭＳ Ｐゴシック" charset="-128"/>
              </a:rPr>
              <a:t> - </a:t>
            </a:r>
            <a:r>
              <a:rPr lang="en-US" sz="1200" kern="1200" dirty="0">
                <a:solidFill>
                  <a:schemeClr val="tx1"/>
                </a:solidFill>
                <a:effectLst/>
                <a:latin typeface="Times New Roman" charset="0"/>
                <a:ea typeface="ＭＳ Ｐゴシック" charset="-128"/>
                <a:cs typeface="ＭＳ Ｐゴシック" charset="-128"/>
              </a:rPr>
              <a:t>A tissue sample containing as few as 20 cells can be sufficient for PCR amplification.</a:t>
            </a:r>
          </a:p>
          <a:p>
            <a:pPr lvl="0"/>
            <a:r>
              <a:rPr lang="en-US" sz="1200" kern="1200" dirty="0">
                <a:solidFill>
                  <a:schemeClr val="tx1"/>
                </a:solidFill>
                <a:effectLst/>
                <a:latin typeface="Times New Roman" charset="0"/>
                <a:ea typeface="ＭＳ Ｐゴシック" charset="-128"/>
                <a:cs typeface="ＭＳ Ｐゴシック" charset="-128"/>
              </a:rPr>
              <a:t>In a murder case, for example, this method can be used to compare DNA samples from the suspect, the victim, and a small amount of blood found at the crime scene. </a:t>
            </a:r>
          </a:p>
          <a:p>
            <a:pPr lvl="0"/>
            <a:r>
              <a:rPr lang="en-US" sz="1200" kern="1200" dirty="0">
                <a:solidFill>
                  <a:schemeClr val="tx1"/>
                </a:solidFill>
                <a:effectLst/>
                <a:latin typeface="Times New Roman" charset="0"/>
                <a:ea typeface="ＭＳ Ｐゴシック" charset="-128"/>
                <a:cs typeface="ＭＳ Ｐゴシック" charset="-128"/>
              </a:rPr>
              <a:t>Forensic scientists test only a few selected portions of the DNA—about 13 STR markers. </a:t>
            </a:r>
          </a:p>
          <a:p>
            <a:pPr lvl="0"/>
            <a:r>
              <a:rPr lang="en-US" sz="1200" kern="1200" dirty="0">
                <a:solidFill>
                  <a:schemeClr val="tx1"/>
                </a:solidFill>
                <a:effectLst/>
                <a:latin typeface="Times New Roman" charset="0"/>
                <a:ea typeface="ＭＳ Ｐゴシック" charset="-128"/>
                <a:cs typeface="ＭＳ Ｐゴシック" charset="-128"/>
              </a:rPr>
              <a:t>The probability that two people who are not identical twins would have exactly the same set of STR markers is vanishingly small.</a:t>
            </a:r>
          </a:p>
          <a:p>
            <a:pPr eaLnBrk="1" hangingPunct="1"/>
            <a:endParaRPr lang="en-US" dirty="0">
              <a:ea typeface="ＭＳ Ｐゴシック" charset="0"/>
              <a:cs typeface="ＭＳ Ｐゴシック" charset="0"/>
            </a:endParaRPr>
          </a:p>
        </p:txBody>
      </p:sp>
    </p:spTree>
    <p:extLst>
      <p:ext uri="{BB962C8B-B14F-4D97-AF65-F5344CB8AC3E}">
        <p14:creationId xmlns:p14="http://schemas.microsoft.com/office/powerpoint/2010/main" val="5671751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a:spLocks noGrp="1" noChangeArrowheads="1"/>
          </p:cNvSpPr>
          <p:nvPr>
            <p:ph type="sldNum" sz="quarter" idx="5"/>
          </p:nvPr>
        </p:nvSpPr>
        <p:spPr>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25400">
                <a:solidFill>
                  <a:srgbClr val="000000"/>
                </a:solidFill>
                <a:miter lim="800000"/>
                <a:headEnd/>
                <a:tailEnd/>
              </a14:hiddenLine>
            </a:ext>
          </a:extLst>
        </p:spPr>
        <p:txBody>
          <a:bodyPr/>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fld id="{9148A38A-B184-0341-BDEB-CE893D63E018}" type="slidenum">
              <a:rPr lang="en-US" sz="1200" b="0">
                <a:solidFill>
                  <a:srgbClr val="000000"/>
                </a:solidFill>
              </a:rPr>
              <a:pPr/>
              <a:t>54</a:t>
            </a:fld>
            <a:endParaRPr lang="en-US" sz="1200" b="0">
              <a:solidFill>
                <a:srgbClr val="000000"/>
              </a:solidFill>
            </a:endParaRPr>
          </a:p>
        </p:txBody>
      </p:sp>
      <p:sp>
        <p:nvSpPr>
          <p:cNvPr id="10242" name="Rectangle 2"/>
          <p:cNvSpPr>
            <a:spLocks noGrp="1" noRot="1" noChangeAspect="1" noChangeArrowheads="1" noTextEdit="1"/>
          </p:cNvSpPr>
          <p:nvPr>
            <p:ph type="sldImg"/>
          </p:nvPr>
        </p:nvSpPr>
        <p:spPr>
          <a:xfrm>
            <a:off x="381000" y="685800"/>
            <a:ext cx="6096000" cy="3429000"/>
          </a:xfrm>
          <a:ln/>
        </p:spPr>
      </p:sp>
      <p:sp>
        <p:nvSpPr>
          <p:cNvPr id="10243" name="Rectangle 3"/>
          <p:cNvSpPr>
            <a:spLocks noGrp="1" noChangeArrowheads="1"/>
          </p:cNvSpPr>
          <p:nvPr>
            <p:ph type="body" idx="1"/>
          </p:nvPr>
        </p:nvSpPr>
        <p:spPr>
          <a:noFill/>
          <a:extLst>
            <a:ext uri="{FAA26D3D-D897-4be2-8F04-BA451C77F1D7}">
              <ma14:placeholderFlag xmlns="" xmlns:ma14="http://schemas.microsoft.com/office/mac/drawingml/2011/main" val="1"/>
            </a:ex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p>
            <a:pPr eaLnBrk="1" hangingPunct="1"/>
            <a:r>
              <a:rPr lang="en-US" dirty="0">
                <a:latin typeface="Times New Roman"/>
                <a:cs typeface="Times New Roman"/>
              </a:rPr>
              <a:t>Figure 20.24 STR analysis used to release an innocent man from prison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128"/>
                <a:cs typeface="ＭＳ Ｐゴシック" charset="-128"/>
              </a:rPr>
              <a:t>For example, one individual may have the sequence ACAT repeated 17 times at one genome locus and 19 times at the same locus on the other homolog, whereas another individual may have 16 and 18 repeats at this locus on each homologs,</a:t>
            </a:r>
            <a:r>
              <a:rPr lang="en-US" sz="1200" kern="1200" baseline="0" dirty="0">
                <a:solidFill>
                  <a:schemeClr val="tx1"/>
                </a:solidFill>
                <a:effectLst/>
                <a:latin typeface="Times New Roman" charset="0"/>
                <a:ea typeface="ＭＳ Ｐゴシック" charset="-128"/>
                <a:cs typeface="ＭＳ Ｐゴシック" charset="-128"/>
              </a:rPr>
              <a:t> as is shown in the table.</a:t>
            </a:r>
          </a:p>
          <a:p>
            <a:pPr lvl="0"/>
            <a:r>
              <a:rPr lang="en-US" sz="1200" b="1" kern="1200" dirty="0">
                <a:solidFill>
                  <a:schemeClr val="tx1"/>
                </a:solidFill>
                <a:effectLst/>
                <a:latin typeface="Times New Roman" charset="0"/>
                <a:ea typeface="ＭＳ Ｐゴシック" charset="-128"/>
                <a:cs typeface="ＭＳ Ｐゴシック" charset="-128"/>
              </a:rPr>
              <a:t>Just how reliable is a genetic profile? </a:t>
            </a:r>
          </a:p>
          <a:p>
            <a:pPr lvl="0"/>
            <a:r>
              <a:rPr lang="en-US" sz="1200" kern="1200" dirty="0">
                <a:solidFill>
                  <a:schemeClr val="tx1"/>
                </a:solidFill>
                <a:effectLst/>
                <a:latin typeface="Times New Roman" charset="0"/>
                <a:ea typeface="ＭＳ Ｐゴシック" charset="-128"/>
                <a:cs typeface="ＭＳ Ｐゴシック" charset="-128"/>
              </a:rPr>
              <a:t>The greater the number of markers examined in a DNA sample, the more likely it is that the profile is unique to one individual. </a:t>
            </a:r>
          </a:p>
          <a:p>
            <a:pPr lvl="0"/>
            <a:r>
              <a:rPr lang="en-US" sz="1200" kern="1200" dirty="0">
                <a:solidFill>
                  <a:schemeClr val="tx1"/>
                </a:solidFill>
                <a:effectLst/>
                <a:latin typeface="Times New Roman" charset="0"/>
                <a:ea typeface="ＭＳ Ｐゴシック" charset="-128"/>
                <a:cs typeface="ＭＳ Ｐゴシック" charset="-128"/>
              </a:rPr>
              <a:t>In forensic cases using STR analysis with 13 markers, the probability of two people having identical DNA profiles is somewhere between one chance in 10 billion and one in several trillion. </a:t>
            </a:r>
            <a:r>
              <a:rPr lang="en-US" sz="1200" kern="1200" baseline="0" dirty="0">
                <a:solidFill>
                  <a:schemeClr val="tx1"/>
                </a:solidFill>
                <a:effectLst/>
                <a:latin typeface="Times New Roman" charset="0"/>
                <a:ea typeface="ＭＳ Ｐゴシック" charset="-128"/>
                <a:cs typeface="ＭＳ Ｐゴシック" charset="-128"/>
              </a:rPr>
              <a:t> </a:t>
            </a:r>
            <a:r>
              <a:rPr lang="en-US" sz="1200" kern="1200" dirty="0">
                <a:solidFill>
                  <a:schemeClr val="tx1"/>
                </a:solidFill>
                <a:effectLst/>
                <a:latin typeface="Times New Roman" charset="0"/>
                <a:ea typeface="ＭＳ Ｐゴシック" charset="-128"/>
                <a:cs typeface="ＭＳ Ｐゴシック" charset="-128"/>
              </a:rPr>
              <a:t>The exact probability depends on the frequency of those markers in the general population.</a:t>
            </a:r>
          </a:p>
          <a:p>
            <a:pPr lvl="0"/>
            <a:r>
              <a:rPr lang="en-US" sz="1200" kern="1200" dirty="0">
                <a:solidFill>
                  <a:schemeClr val="tx1"/>
                </a:solidFill>
                <a:effectLst/>
                <a:latin typeface="Times New Roman" charset="0"/>
                <a:ea typeface="ＭＳ Ｐゴシック" charset="-128"/>
                <a:cs typeface="ＭＳ Ｐゴシック" charset="-128"/>
              </a:rPr>
              <a:t>The Innocence Project, a nonprofit organization dedicated to overturning wrongful convictions, uses STR analysis of archived samples from crime scenes to revisit old cases. As of 2010, 250 innocent people had been released from prison as a result of forensic and legal work by this group.</a:t>
            </a:r>
          </a:p>
          <a:p>
            <a:pPr eaLnBrk="1" hangingPunct="1"/>
            <a:r>
              <a:rPr lang="en-US" dirty="0">
                <a:latin typeface="Times New Roman"/>
                <a:cs typeface="Times New Roman"/>
              </a:rPr>
              <a:t>As an aside,</a:t>
            </a:r>
            <a:r>
              <a:rPr lang="en-US" baseline="0" dirty="0">
                <a:latin typeface="Times New Roman"/>
                <a:cs typeface="Times New Roman"/>
              </a:rPr>
              <a:t> if you listen to the podcast Serial, this is the group that is currently </a:t>
            </a:r>
            <a:r>
              <a:rPr lang="en-US" baseline="0" dirty="0" err="1">
                <a:latin typeface="Times New Roman"/>
                <a:cs typeface="Times New Roman"/>
              </a:rPr>
              <a:t>tryign</a:t>
            </a:r>
            <a:r>
              <a:rPr lang="en-US" baseline="0" dirty="0">
                <a:latin typeface="Times New Roman"/>
                <a:cs typeface="Times New Roman"/>
              </a:rPr>
              <a:t> to investigate Adnan Syed to potentially prove his innocence.</a:t>
            </a:r>
            <a:endParaRPr lang="en-US" dirty="0">
              <a:latin typeface="Times New Roman"/>
              <a:cs typeface="Times New Roman"/>
            </a:endParaRPr>
          </a:p>
        </p:txBody>
      </p:sp>
    </p:spTree>
    <p:extLst>
      <p:ext uri="{BB962C8B-B14F-4D97-AF65-F5344CB8AC3E}">
        <p14:creationId xmlns:p14="http://schemas.microsoft.com/office/powerpoint/2010/main" val="2109430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central dogma of molecular biology explains that DNA codes for RNA, which codes for proteins. DNA is the molecule of heredity that passes from parents to offspring. It contains the instructions for building RNA and proteins, which make up the structure of the body and carry out most of its functions.</a:t>
            </a:r>
          </a:p>
        </p:txBody>
      </p:sp>
      <p:sp>
        <p:nvSpPr>
          <p:cNvPr id="4" name="Slide Number Placeholder 3"/>
          <p:cNvSpPr>
            <a:spLocks noGrp="1"/>
          </p:cNvSpPr>
          <p:nvPr>
            <p:ph type="sldNum" sz="quarter" idx="10"/>
          </p:nvPr>
        </p:nvSpPr>
        <p:spPr/>
        <p:txBody>
          <a:bodyPr/>
          <a:lstStyle/>
          <a:p>
            <a:fld id="{1BE7332A-4F25-174E-AACD-55BE8E2DCABF}" type="slidenum">
              <a:rPr lang="en-US" smtClean="0"/>
              <a:t>5</a:t>
            </a:fld>
            <a:endParaRPr lang="en-US" dirty="0"/>
          </a:p>
        </p:txBody>
      </p:sp>
    </p:spTree>
    <p:extLst>
      <p:ext uri="{BB962C8B-B14F-4D97-AF65-F5344CB8AC3E}">
        <p14:creationId xmlns:p14="http://schemas.microsoft.com/office/powerpoint/2010/main" val="16248249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Racehorses</a:t>
            </a:r>
            <a:r>
              <a:rPr lang="en-US" baseline="0" dirty="0"/>
              <a:t> to make sure </a:t>
            </a:r>
            <a:r>
              <a:rPr lang="en-US" baseline="0" dirty="0" err="1"/>
              <a:t>tey</a:t>
            </a:r>
            <a:r>
              <a:rPr lang="en-US" baseline="0" dirty="0"/>
              <a:t> are truly from the pedigree that they are claiming. We will do a parentage analysis momentarily which will teach you this concept. </a:t>
            </a:r>
          </a:p>
        </p:txBody>
      </p:sp>
      <p:sp>
        <p:nvSpPr>
          <p:cNvPr id="4" name="Slide Number Placeholder 3"/>
          <p:cNvSpPr>
            <a:spLocks noGrp="1"/>
          </p:cNvSpPr>
          <p:nvPr>
            <p:ph type="sldNum" sz="quarter" idx="10"/>
          </p:nvPr>
        </p:nvSpPr>
        <p:spPr/>
        <p:txBody>
          <a:bodyPr/>
          <a:lstStyle/>
          <a:p>
            <a:fld id="{B0D1B197-425D-EC43-AAFE-5A12BA31E589}" type="slidenum">
              <a:rPr lang="en-US" smtClean="0"/>
              <a:t>55</a:t>
            </a:fld>
            <a:endParaRPr lang="en-US"/>
          </a:p>
        </p:txBody>
      </p:sp>
    </p:spTree>
    <p:extLst>
      <p:ext uri="{BB962C8B-B14F-4D97-AF65-F5344CB8AC3E}">
        <p14:creationId xmlns:p14="http://schemas.microsoft.com/office/powerpoint/2010/main" val="15401911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Here’s an example of a simple</a:t>
            </a:r>
            <a:r>
              <a:rPr lang="en-US" baseline="0" dirty="0"/>
              <a:t> pedigree. It shows the parents, connected by a line, with their children shown below. Females are drawn as circles, males as squares. </a:t>
            </a:r>
          </a:p>
          <a:p>
            <a:r>
              <a:rPr lang="en-US" baseline="0" dirty="0"/>
              <a:t>David and Kate are twins. Mom isn’t sure who dad is, but has three possible options. You will use 3 STR loci to determine which of the possible men is David and Kate’s father.</a:t>
            </a:r>
            <a:endParaRPr lang="en-US" dirty="0"/>
          </a:p>
          <a:p>
            <a:r>
              <a:rPr lang="en-US" dirty="0"/>
              <a:t>Give them up</a:t>
            </a:r>
            <a:r>
              <a:rPr lang="en-US" baseline="0" dirty="0"/>
              <a:t> to 5 min to figure out which of the 3 possible dads is the biological father of David and Katie.</a:t>
            </a:r>
            <a:endParaRPr lang="en-US" dirty="0"/>
          </a:p>
        </p:txBody>
      </p:sp>
      <p:sp>
        <p:nvSpPr>
          <p:cNvPr id="4" name="Slide Number Placeholder 3"/>
          <p:cNvSpPr>
            <a:spLocks noGrp="1"/>
          </p:cNvSpPr>
          <p:nvPr>
            <p:ph type="sldNum" sz="quarter" idx="10"/>
          </p:nvPr>
        </p:nvSpPr>
        <p:spPr/>
        <p:txBody>
          <a:bodyPr/>
          <a:lstStyle/>
          <a:p>
            <a:fld id="{B0D1B197-425D-EC43-AAFE-5A12BA31E589}" type="slidenum">
              <a:rPr lang="en-US" smtClean="0"/>
              <a:t>56</a:t>
            </a:fld>
            <a:endParaRPr lang="en-US"/>
          </a:p>
        </p:txBody>
      </p:sp>
    </p:spTree>
    <p:extLst>
      <p:ext uri="{BB962C8B-B14F-4D97-AF65-F5344CB8AC3E}">
        <p14:creationId xmlns:p14="http://schemas.microsoft.com/office/powerpoint/2010/main" val="2316706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Give</a:t>
            </a:r>
            <a:r>
              <a:rPr lang="en-US" baseline="0" dirty="0"/>
              <a:t> up to 5 min.</a:t>
            </a:r>
          </a:p>
          <a:p>
            <a:r>
              <a:rPr lang="en-US" baseline="0" dirty="0"/>
              <a:t>Then ask who wants to suggest who it might be?</a:t>
            </a:r>
          </a:p>
          <a:p>
            <a:r>
              <a:rPr lang="en-US" baseline="0" dirty="0"/>
              <a:t>Answer is Jerry. </a:t>
            </a:r>
            <a:endParaRPr lang="en-US" dirty="0"/>
          </a:p>
        </p:txBody>
      </p:sp>
      <p:sp>
        <p:nvSpPr>
          <p:cNvPr id="4" name="Slide Number Placeholder 3"/>
          <p:cNvSpPr>
            <a:spLocks noGrp="1"/>
          </p:cNvSpPr>
          <p:nvPr>
            <p:ph type="sldNum" sz="quarter" idx="10"/>
          </p:nvPr>
        </p:nvSpPr>
        <p:spPr/>
        <p:txBody>
          <a:bodyPr/>
          <a:lstStyle/>
          <a:p>
            <a:fld id="{B0D1B197-425D-EC43-AAFE-5A12BA31E589}" type="slidenum">
              <a:rPr lang="en-US" smtClean="0"/>
              <a:t>57</a:t>
            </a:fld>
            <a:endParaRPr lang="en-US"/>
          </a:p>
        </p:txBody>
      </p:sp>
    </p:spTree>
    <p:extLst>
      <p:ext uri="{BB962C8B-B14F-4D97-AF65-F5344CB8AC3E}">
        <p14:creationId xmlns:p14="http://schemas.microsoft.com/office/powerpoint/2010/main" val="1662334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DNA</a:t>
            </a:r>
            <a:r>
              <a:rPr lang="en-US" baseline="0" dirty="0"/>
              <a:t> is the recipe for an organism.</a:t>
            </a:r>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6</a:t>
            </a:fld>
            <a:endParaRPr lang="en-US" dirty="0"/>
          </a:p>
        </p:txBody>
      </p:sp>
    </p:spTree>
    <p:extLst>
      <p:ext uri="{BB962C8B-B14F-4D97-AF65-F5344CB8AC3E}">
        <p14:creationId xmlns:p14="http://schemas.microsoft.com/office/powerpoint/2010/main" val="823726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double-stranded DNA A always bonds to 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C always bonds to G </a:t>
            </a:r>
            <a:endParaRPr lang="en-US" dirty="0">
              <a:effectLst/>
            </a:endParaRPr>
          </a:p>
        </p:txBody>
      </p:sp>
      <p:sp>
        <p:nvSpPr>
          <p:cNvPr id="4" name="Slide Number Placeholder 3"/>
          <p:cNvSpPr>
            <a:spLocks noGrp="1"/>
          </p:cNvSpPr>
          <p:nvPr>
            <p:ph type="sldNum" sz="quarter" idx="10"/>
          </p:nvPr>
        </p:nvSpPr>
        <p:spPr/>
        <p:txBody>
          <a:bodyPr/>
          <a:lstStyle/>
          <a:p>
            <a:fld id="{1BE7332A-4F25-174E-AACD-55BE8E2DCABF}" type="slidenum">
              <a:rPr lang="en-US" smtClean="0"/>
              <a:t>7</a:t>
            </a:fld>
            <a:endParaRPr lang="en-US" dirty="0"/>
          </a:p>
        </p:txBody>
      </p:sp>
    </p:spTree>
    <p:extLst>
      <p:ext uri="{BB962C8B-B14F-4D97-AF65-F5344CB8AC3E}">
        <p14:creationId xmlns:p14="http://schemas.microsoft.com/office/powerpoint/2010/main" val="1729725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3' and 5' notation refers to the numbering of carbon atoms in the sugar ring.</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In a double helix, the strands are antiparallel (arrows drawn from the 5’ end to the 3’ end go in opposite directions)</a:t>
            </a:r>
          </a:p>
        </p:txBody>
      </p:sp>
      <p:sp>
        <p:nvSpPr>
          <p:cNvPr id="4" name="Slide Number Placeholder 3"/>
          <p:cNvSpPr>
            <a:spLocks noGrp="1"/>
          </p:cNvSpPr>
          <p:nvPr>
            <p:ph type="sldNum" sz="quarter" idx="10"/>
          </p:nvPr>
        </p:nvSpPr>
        <p:spPr/>
        <p:txBody>
          <a:bodyPr/>
          <a:lstStyle/>
          <a:p>
            <a:fld id="{1BE7332A-4F25-174E-AACD-55BE8E2DCABF}" type="slidenum">
              <a:rPr lang="en-US" smtClean="0"/>
              <a:t>8</a:t>
            </a:fld>
            <a:endParaRPr lang="en-US" dirty="0"/>
          </a:p>
        </p:txBody>
      </p:sp>
    </p:spTree>
    <p:extLst>
      <p:ext uri="{BB962C8B-B14F-4D97-AF65-F5344CB8AC3E}">
        <p14:creationId xmlns:p14="http://schemas.microsoft.com/office/powerpoint/2010/main" val="436440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10"/>
          </p:nvPr>
        </p:nvSpPr>
        <p:spPr/>
        <p:txBody>
          <a:bodyPr/>
          <a:lstStyle/>
          <a:p>
            <a:fld id="{1BE7332A-4F25-174E-AACD-55BE8E2DCABF}" type="slidenum">
              <a:rPr lang="en-US" smtClean="0"/>
              <a:t>9</a:t>
            </a:fld>
            <a:endParaRPr lang="en-US" dirty="0"/>
          </a:p>
        </p:txBody>
      </p:sp>
    </p:spTree>
    <p:extLst>
      <p:ext uri="{BB962C8B-B14F-4D97-AF65-F5344CB8AC3E}">
        <p14:creationId xmlns:p14="http://schemas.microsoft.com/office/powerpoint/2010/main" val="96349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B703F-B523-6242-8E5F-E8CDC8D69E38}"/>
              </a:ext>
            </a:extLst>
          </p:cNvPr>
          <p:cNvSpPr>
            <a:spLocks noGrp="1"/>
          </p:cNvSpPr>
          <p:nvPr>
            <p:ph type="ctrTitle"/>
          </p:nvPr>
        </p:nvSpPr>
        <p:spPr>
          <a:xfrm>
            <a:off x="1524000" y="1122363"/>
            <a:ext cx="9144000" cy="2387600"/>
          </a:xfrm>
        </p:spPr>
        <p:txBody>
          <a:bodyPr anchor="b"/>
          <a:lstStyle>
            <a:lvl1pPr algn="ctr">
              <a:defRPr sz="60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4C7948C4-1D3F-4A43-B0A5-A551E96FBAED}"/>
              </a:ext>
            </a:extLst>
          </p:cNvPr>
          <p:cNvSpPr>
            <a:spLocks noGrp="1"/>
          </p:cNvSpPr>
          <p:nvPr>
            <p:ph type="subTitle" idx="1"/>
          </p:nvPr>
        </p:nvSpPr>
        <p:spPr>
          <a:xfrm>
            <a:off x="1524000" y="3602038"/>
            <a:ext cx="9144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9866E5-0045-8A4F-8F36-9E217AFE9895}"/>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ED84623D-1E5F-C243-B836-56C63F5B5ABD}" type="datetimeFigureOut">
              <a:rPr lang="en-US" smtClean="0"/>
              <a:pPr/>
              <a:t>11/15/21</a:t>
            </a:fld>
            <a:endParaRPr lang="en-US"/>
          </a:p>
        </p:txBody>
      </p:sp>
      <p:sp>
        <p:nvSpPr>
          <p:cNvPr id="5" name="Footer Placeholder 4">
            <a:extLst>
              <a:ext uri="{FF2B5EF4-FFF2-40B4-BE49-F238E27FC236}">
                <a16:creationId xmlns:a16="http://schemas.microsoft.com/office/drawing/2014/main" id="{75E20C48-AF60-A64F-AB69-75319BAE07DD}"/>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CB746286-A3A3-A64F-BDBC-B7D770653D07}"/>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088F74AF-6B2E-0946-98F0-9235324EB870}" type="slidenum">
              <a:rPr lang="en-US" smtClean="0"/>
              <a:pPr/>
              <a:t>‹#›</a:t>
            </a:fld>
            <a:endParaRPr lang="en-US"/>
          </a:p>
        </p:txBody>
      </p:sp>
    </p:spTree>
    <p:extLst>
      <p:ext uri="{BB962C8B-B14F-4D97-AF65-F5344CB8AC3E}">
        <p14:creationId xmlns:p14="http://schemas.microsoft.com/office/powerpoint/2010/main" val="2419348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C794B-FA16-EE44-A333-A36A8ED0C3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909E3C-83B5-FE43-BB93-DAACECE786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B4F37-3A5A-F14D-B678-AE02234B4100}"/>
              </a:ext>
            </a:extLst>
          </p:cNvPr>
          <p:cNvSpPr>
            <a:spLocks noGrp="1"/>
          </p:cNvSpPr>
          <p:nvPr>
            <p:ph type="dt" sz="half" idx="10"/>
          </p:nvPr>
        </p:nvSpPr>
        <p:spPr/>
        <p:txBody>
          <a:bodyPr/>
          <a:lstStyle/>
          <a:p>
            <a:fld id="{ED84623D-1E5F-C243-B836-56C63F5B5ABD}" type="datetimeFigureOut">
              <a:rPr lang="en-US" smtClean="0"/>
              <a:t>11/15/21</a:t>
            </a:fld>
            <a:endParaRPr lang="en-US"/>
          </a:p>
        </p:txBody>
      </p:sp>
      <p:sp>
        <p:nvSpPr>
          <p:cNvPr id="5" name="Footer Placeholder 4">
            <a:extLst>
              <a:ext uri="{FF2B5EF4-FFF2-40B4-BE49-F238E27FC236}">
                <a16:creationId xmlns:a16="http://schemas.microsoft.com/office/drawing/2014/main" id="{CAAF43CB-610F-1A4E-A6A6-8F9A9F6FF5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6D4BC6-CECB-C94B-91DB-00DF087594BF}"/>
              </a:ext>
            </a:extLst>
          </p:cNvPr>
          <p:cNvSpPr>
            <a:spLocks noGrp="1"/>
          </p:cNvSpPr>
          <p:nvPr>
            <p:ph type="sldNum" sz="quarter" idx="12"/>
          </p:nvPr>
        </p:nvSpPr>
        <p:spPr/>
        <p:txBody>
          <a:bodyPr/>
          <a:lstStyle/>
          <a:p>
            <a:fld id="{088F74AF-6B2E-0946-98F0-9235324EB870}" type="slidenum">
              <a:rPr lang="en-US" smtClean="0"/>
              <a:t>‹#›</a:t>
            </a:fld>
            <a:endParaRPr lang="en-US"/>
          </a:p>
        </p:txBody>
      </p:sp>
    </p:spTree>
    <p:extLst>
      <p:ext uri="{BB962C8B-B14F-4D97-AF65-F5344CB8AC3E}">
        <p14:creationId xmlns:p14="http://schemas.microsoft.com/office/powerpoint/2010/main" val="2581462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FB6044-0D6F-624F-B2BD-C7D7682A0F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A2DC76-BD3C-6346-971D-64A272E0F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5AC28F-227B-384C-900B-2B07946A78B6}"/>
              </a:ext>
            </a:extLst>
          </p:cNvPr>
          <p:cNvSpPr>
            <a:spLocks noGrp="1"/>
          </p:cNvSpPr>
          <p:nvPr>
            <p:ph type="dt" sz="half" idx="10"/>
          </p:nvPr>
        </p:nvSpPr>
        <p:spPr/>
        <p:txBody>
          <a:bodyPr/>
          <a:lstStyle/>
          <a:p>
            <a:fld id="{ED84623D-1E5F-C243-B836-56C63F5B5ABD}" type="datetimeFigureOut">
              <a:rPr lang="en-US" smtClean="0"/>
              <a:t>11/15/21</a:t>
            </a:fld>
            <a:endParaRPr lang="en-US"/>
          </a:p>
        </p:txBody>
      </p:sp>
      <p:sp>
        <p:nvSpPr>
          <p:cNvPr id="5" name="Footer Placeholder 4">
            <a:extLst>
              <a:ext uri="{FF2B5EF4-FFF2-40B4-BE49-F238E27FC236}">
                <a16:creationId xmlns:a16="http://schemas.microsoft.com/office/drawing/2014/main" id="{37372423-278B-C345-8462-67597D5B23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9FC92-6A56-D64A-A2C1-4E642754E39C}"/>
              </a:ext>
            </a:extLst>
          </p:cNvPr>
          <p:cNvSpPr>
            <a:spLocks noGrp="1"/>
          </p:cNvSpPr>
          <p:nvPr>
            <p:ph type="sldNum" sz="quarter" idx="12"/>
          </p:nvPr>
        </p:nvSpPr>
        <p:spPr/>
        <p:txBody>
          <a:bodyPr/>
          <a:lstStyle/>
          <a:p>
            <a:fld id="{088F74AF-6B2E-0946-98F0-9235324EB870}" type="slidenum">
              <a:rPr lang="en-US" smtClean="0"/>
              <a:t>‹#›</a:t>
            </a:fld>
            <a:endParaRPr lang="en-US"/>
          </a:p>
        </p:txBody>
      </p:sp>
    </p:spTree>
    <p:extLst>
      <p:ext uri="{BB962C8B-B14F-4D97-AF65-F5344CB8AC3E}">
        <p14:creationId xmlns:p14="http://schemas.microsoft.com/office/powerpoint/2010/main" val="2468959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14400" y="6248400"/>
            <a:ext cx="2540000" cy="457200"/>
          </a:xfrm>
        </p:spPr>
        <p:txBody>
          <a:bodyPr/>
          <a:lstStyle>
            <a:lvl1pPr>
              <a:defRPr/>
            </a:lvl1pPr>
          </a:lstStyle>
          <a:p>
            <a:endParaRPr 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8737600" y="6248400"/>
            <a:ext cx="2540000" cy="457200"/>
          </a:xfrm>
        </p:spPr>
        <p:txBody>
          <a:bodyPr/>
          <a:lstStyle>
            <a:lvl1pPr>
              <a:defRPr smtClean="0"/>
            </a:lvl1pPr>
          </a:lstStyle>
          <a:p>
            <a:fld id="{B62249CF-C0FD-E84A-A755-B1734F7741DF}" type="slidenum">
              <a:rPr lang="en-US"/>
              <a:pPr/>
              <a:t>‹#›</a:t>
            </a:fld>
            <a:endParaRPr lang="en-US"/>
          </a:p>
        </p:txBody>
      </p:sp>
    </p:spTree>
    <p:extLst>
      <p:ext uri="{BB962C8B-B14F-4D97-AF65-F5344CB8AC3E}">
        <p14:creationId xmlns:p14="http://schemas.microsoft.com/office/powerpoint/2010/main" val="1635819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C8EEA-7234-974A-96A5-3ED968EBE6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505FBF-90FA-BC4F-AEB7-75293C3E2D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8FF8CC-305B-B84C-BD20-9CFC48BB3553}"/>
              </a:ext>
            </a:extLst>
          </p:cNvPr>
          <p:cNvSpPr>
            <a:spLocks noGrp="1"/>
          </p:cNvSpPr>
          <p:nvPr>
            <p:ph type="dt" sz="half" idx="10"/>
          </p:nvPr>
        </p:nvSpPr>
        <p:spPr/>
        <p:txBody>
          <a:bodyPr/>
          <a:lstStyle/>
          <a:p>
            <a:fld id="{ED84623D-1E5F-C243-B836-56C63F5B5ABD}" type="datetimeFigureOut">
              <a:rPr lang="en-US" smtClean="0"/>
              <a:t>11/15/21</a:t>
            </a:fld>
            <a:endParaRPr lang="en-US"/>
          </a:p>
        </p:txBody>
      </p:sp>
      <p:sp>
        <p:nvSpPr>
          <p:cNvPr id="5" name="Footer Placeholder 4">
            <a:extLst>
              <a:ext uri="{FF2B5EF4-FFF2-40B4-BE49-F238E27FC236}">
                <a16:creationId xmlns:a16="http://schemas.microsoft.com/office/drawing/2014/main" id="{93D37195-CD7C-2644-AD2F-3C96783DEC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D58E26-2992-034B-BDAE-1BA8710B94A8}"/>
              </a:ext>
            </a:extLst>
          </p:cNvPr>
          <p:cNvSpPr>
            <a:spLocks noGrp="1"/>
          </p:cNvSpPr>
          <p:nvPr>
            <p:ph type="sldNum" sz="quarter" idx="12"/>
          </p:nvPr>
        </p:nvSpPr>
        <p:spPr/>
        <p:txBody>
          <a:bodyPr/>
          <a:lstStyle/>
          <a:p>
            <a:fld id="{088F74AF-6B2E-0946-98F0-9235324EB870}" type="slidenum">
              <a:rPr lang="en-US" smtClean="0"/>
              <a:t>‹#›</a:t>
            </a:fld>
            <a:endParaRPr lang="en-US"/>
          </a:p>
        </p:txBody>
      </p:sp>
    </p:spTree>
    <p:extLst>
      <p:ext uri="{BB962C8B-B14F-4D97-AF65-F5344CB8AC3E}">
        <p14:creationId xmlns:p14="http://schemas.microsoft.com/office/powerpoint/2010/main" val="514467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1DE1D-FD5D-F04B-98BB-BCF98D2043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732EE2-EEA3-A64F-BB97-D67E6340F1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5CD1B6-BF17-704A-BE97-6011B12960D6}"/>
              </a:ext>
            </a:extLst>
          </p:cNvPr>
          <p:cNvSpPr>
            <a:spLocks noGrp="1"/>
          </p:cNvSpPr>
          <p:nvPr>
            <p:ph type="dt" sz="half" idx="10"/>
          </p:nvPr>
        </p:nvSpPr>
        <p:spPr/>
        <p:txBody>
          <a:bodyPr/>
          <a:lstStyle/>
          <a:p>
            <a:fld id="{ED84623D-1E5F-C243-B836-56C63F5B5ABD}" type="datetimeFigureOut">
              <a:rPr lang="en-US" smtClean="0"/>
              <a:t>11/15/21</a:t>
            </a:fld>
            <a:endParaRPr lang="en-US"/>
          </a:p>
        </p:txBody>
      </p:sp>
      <p:sp>
        <p:nvSpPr>
          <p:cNvPr id="5" name="Footer Placeholder 4">
            <a:extLst>
              <a:ext uri="{FF2B5EF4-FFF2-40B4-BE49-F238E27FC236}">
                <a16:creationId xmlns:a16="http://schemas.microsoft.com/office/drawing/2014/main" id="{4AD8D5A2-A9FE-8F49-860C-E7B57C86A5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67DAF9-19DC-DD4E-8F7F-613101DF9D48}"/>
              </a:ext>
            </a:extLst>
          </p:cNvPr>
          <p:cNvSpPr>
            <a:spLocks noGrp="1"/>
          </p:cNvSpPr>
          <p:nvPr>
            <p:ph type="sldNum" sz="quarter" idx="12"/>
          </p:nvPr>
        </p:nvSpPr>
        <p:spPr/>
        <p:txBody>
          <a:bodyPr/>
          <a:lstStyle/>
          <a:p>
            <a:fld id="{088F74AF-6B2E-0946-98F0-9235324EB870}" type="slidenum">
              <a:rPr lang="en-US" smtClean="0"/>
              <a:t>‹#›</a:t>
            </a:fld>
            <a:endParaRPr lang="en-US"/>
          </a:p>
        </p:txBody>
      </p:sp>
    </p:spTree>
    <p:extLst>
      <p:ext uri="{BB962C8B-B14F-4D97-AF65-F5344CB8AC3E}">
        <p14:creationId xmlns:p14="http://schemas.microsoft.com/office/powerpoint/2010/main" val="3862426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6BAF1-279C-C748-BDCC-1F1E5A9658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26A34E-2921-544B-99D6-30F41A0FF9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BE0C4B-33F3-754C-BA96-3B9BAFB93D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985B0B-233A-8345-986E-2F0A79E69C9F}"/>
              </a:ext>
            </a:extLst>
          </p:cNvPr>
          <p:cNvSpPr>
            <a:spLocks noGrp="1"/>
          </p:cNvSpPr>
          <p:nvPr>
            <p:ph type="dt" sz="half" idx="10"/>
          </p:nvPr>
        </p:nvSpPr>
        <p:spPr/>
        <p:txBody>
          <a:bodyPr/>
          <a:lstStyle/>
          <a:p>
            <a:fld id="{ED84623D-1E5F-C243-B836-56C63F5B5ABD}" type="datetimeFigureOut">
              <a:rPr lang="en-US" smtClean="0"/>
              <a:t>11/15/21</a:t>
            </a:fld>
            <a:endParaRPr lang="en-US"/>
          </a:p>
        </p:txBody>
      </p:sp>
      <p:sp>
        <p:nvSpPr>
          <p:cNvPr id="6" name="Footer Placeholder 5">
            <a:extLst>
              <a:ext uri="{FF2B5EF4-FFF2-40B4-BE49-F238E27FC236}">
                <a16:creationId xmlns:a16="http://schemas.microsoft.com/office/drawing/2014/main" id="{778F3AB9-5C58-794B-BE15-D951BBF545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EF16C5-7BE8-C74F-B531-A3F8CB3D687D}"/>
              </a:ext>
            </a:extLst>
          </p:cNvPr>
          <p:cNvSpPr>
            <a:spLocks noGrp="1"/>
          </p:cNvSpPr>
          <p:nvPr>
            <p:ph type="sldNum" sz="quarter" idx="12"/>
          </p:nvPr>
        </p:nvSpPr>
        <p:spPr/>
        <p:txBody>
          <a:bodyPr/>
          <a:lstStyle/>
          <a:p>
            <a:fld id="{088F74AF-6B2E-0946-98F0-9235324EB870}" type="slidenum">
              <a:rPr lang="en-US" smtClean="0"/>
              <a:t>‹#›</a:t>
            </a:fld>
            <a:endParaRPr lang="en-US"/>
          </a:p>
        </p:txBody>
      </p:sp>
    </p:spTree>
    <p:extLst>
      <p:ext uri="{BB962C8B-B14F-4D97-AF65-F5344CB8AC3E}">
        <p14:creationId xmlns:p14="http://schemas.microsoft.com/office/powerpoint/2010/main" val="1890453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9923B-B18C-9144-A544-8568145D53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A4F049-781C-AE49-8810-F240F7EB0C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85DD65-C265-CB43-93C1-168B1B41D8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FA9322-3FB9-6545-A7B9-844A16C395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736BC2-EC40-6044-B33E-B737AD2194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4D4D33-64EE-7A4A-812A-7792D01D4FC5}"/>
              </a:ext>
            </a:extLst>
          </p:cNvPr>
          <p:cNvSpPr>
            <a:spLocks noGrp="1"/>
          </p:cNvSpPr>
          <p:nvPr>
            <p:ph type="dt" sz="half" idx="10"/>
          </p:nvPr>
        </p:nvSpPr>
        <p:spPr/>
        <p:txBody>
          <a:bodyPr/>
          <a:lstStyle/>
          <a:p>
            <a:fld id="{ED84623D-1E5F-C243-B836-56C63F5B5ABD}" type="datetimeFigureOut">
              <a:rPr lang="en-US" smtClean="0"/>
              <a:t>11/15/21</a:t>
            </a:fld>
            <a:endParaRPr lang="en-US"/>
          </a:p>
        </p:txBody>
      </p:sp>
      <p:sp>
        <p:nvSpPr>
          <p:cNvPr id="8" name="Footer Placeholder 7">
            <a:extLst>
              <a:ext uri="{FF2B5EF4-FFF2-40B4-BE49-F238E27FC236}">
                <a16:creationId xmlns:a16="http://schemas.microsoft.com/office/drawing/2014/main" id="{022835CF-03E8-FF49-B4D8-0B6731115B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342BE1-2DE6-BC48-A669-50351BE9EEE7}"/>
              </a:ext>
            </a:extLst>
          </p:cNvPr>
          <p:cNvSpPr>
            <a:spLocks noGrp="1"/>
          </p:cNvSpPr>
          <p:nvPr>
            <p:ph type="sldNum" sz="quarter" idx="12"/>
          </p:nvPr>
        </p:nvSpPr>
        <p:spPr/>
        <p:txBody>
          <a:bodyPr/>
          <a:lstStyle/>
          <a:p>
            <a:fld id="{088F74AF-6B2E-0946-98F0-9235324EB870}" type="slidenum">
              <a:rPr lang="en-US" smtClean="0"/>
              <a:t>‹#›</a:t>
            </a:fld>
            <a:endParaRPr lang="en-US"/>
          </a:p>
        </p:txBody>
      </p:sp>
    </p:spTree>
    <p:extLst>
      <p:ext uri="{BB962C8B-B14F-4D97-AF65-F5344CB8AC3E}">
        <p14:creationId xmlns:p14="http://schemas.microsoft.com/office/powerpoint/2010/main" val="927719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25D03-683F-7649-9A27-5FB5EAD8F6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4BB3F7-17F2-064D-8040-C7C108DE13DB}"/>
              </a:ext>
            </a:extLst>
          </p:cNvPr>
          <p:cNvSpPr>
            <a:spLocks noGrp="1"/>
          </p:cNvSpPr>
          <p:nvPr>
            <p:ph type="dt" sz="half" idx="10"/>
          </p:nvPr>
        </p:nvSpPr>
        <p:spPr/>
        <p:txBody>
          <a:bodyPr/>
          <a:lstStyle/>
          <a:p>
            <a:fld id="{ED84623D-1E5F-C243-B836-56C63F5B5ABD}" type="datetimeFigureOut">
              <a:rPr lang="en-US" smtClean="0"/>
              <a:t>11/15/21</a:t>
            </a:fld>
            <a:endParaRPr lang="en-US"/>
          </a:p>
        </p:txBody>
      </p:sp>
      <p:sp>
        <p:nvSpPr>
          <p:cNvPr id="4" name="Footer Placeholder 3">
            <a:extLst>
              <a:ext uri="{FF2B5EF4-FFF2-40B4-BE49-F238E27FC236}">
                <a16:creationId xmlns:a16="http://schemas.microsoft.com/office/drawing/2014/main" id="{0A5FEB6B-AC92-7C45-BD7D-7B826E1C15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153FD6-098B-8C4A-A264-59AE45D7FD7F}"/>
              </a:ext>
            </a:extLst>
          </p:cNvPr>
          <p:cNvSpPr>
            <a:spLocks noGrp="1"/>
          </p:cNvSpPr>
          <p:nvPr>
            <p:ph type="sldNum" sz="quarter" idx="12"/>
          </p:nvPr>
        </p:nvSpPr>
        <p:spPr/>
        <p:txBody>
          <a:bodyPr/>
          <a:lstStyle/>
          <a:p>
            <a:fld id="{088F74AF-6B2E-0946-98F0-9235324EB870}" type="slidenum">
              <a:rPr lang="en-US" smtClean="0"/>
              <a:t>‹#›</a:t>
            </a:fld>
            <a:endParaRPr lang="en-US"/>
          </a:p>
        </p:txBody>
      </p:sp>
    </p:spTree>
    <p:extLst>
      <p:ext uri="{BB962C8B-B14F-4D97-AF65-F5344CB8AC3E}">
        <p14:creationId xmlns:p14="http://schemas.microsoft.com/office/powerpoint/2010/main" val="2681474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DCA89B-3F6F-244F-B045-ACD598FF6F30}"/>
              </a:ext>
            </a:extLst>
          </p:cNvPr>
          <p:cNvSpPr>
            <a:spLocks noGrp="1"/>
          </p:cNvSpPr>
          <p:nvPr>
            <p:ph type="dt" sz="half" idx="10"/>
          </p:nvPr>
        </p:nvSpPr>
        <p:spPr/>
        <p:txBody>
          <a:bodyPr/>
          <a:lstStyle/>
          <a:p>
            <a:fld id="{ED84623D-1E5F-C243-B836-56C63F5B5ABD}" type="datetimeFigureOut">
              <a:rPr lang="en-US" smtClean="0"/>
              <a:t>11/15/21</a:t>
            </a:fld>
            <a:endParaRPr lang="en-US"/>
          </a:p>
        </p:txBody>
      </p:sp>
      <p:sp>
        <p:nvSpPr>
          <p:cNvPr id="3" name="Footer Placeholder 2">
            <a:extLst>
              <a:ext uri="{FF2B5EF4-FFF2-40B4-BE49-F238E27FC236}">
                <a16:creationId xmlns:a16="http://schemas.microsoft.com/office/drawing/2014/main" id="{AF8A044C-B132-D740-B17A-1D653F4EE5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0AF970-F898-CA47-8B8E-A9EA161162BE}"/>
              </a:ext>
            </a:extLst>
          </p:cNvPr>
          <p:cNvSpPr>
            <a:spLocks noGrp="1"/>
          </p:cNvSpPr>
          <p:nvPr>
            <p:ph type="sldNum" sz="quarter" idx="12"/>
          </p:nvPr>
        </p:nvSpPr>
        <p:spPr/>
        <p:txBody>
          <a:bodyPr/>
          <a:lstStyle/>
          <a:p>
            <a:fld id="{088F74AF-6B2E-0946-98F0-9235324EB870}" type="slidenum">
              <a:rPr lang="en-US" smtClean="0"/>
              <a:t>‹#›</a:t>
            </a:fld>
            <a:endParaRPr lang="en-US"/>
          </a:p>
        </p:txBody>
      </p:sp>
    </p:spTree>
    <p:extLst>
      <p:ext uri="{BB962C8B-B14F-4D97-AF65-F5344CB8AC3E}">
        <p14:creationId xmlns:p14="http://schemas.microsoft.com/office/powerpoint/2010/main" val="321915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889CA-A176-4447-B078-601D012858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1BD332-20E1-5C4C-BE99-4A3543B120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934F03-02C3-6C48-B818-614B24A909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D0EE3E-D816-D348-B56F-253B44512701}"/>
              </a:ext>
            </a:extLst>
          </p:cNvPr>
          <p:cNvSpPr>
            <a:spLocks noGrp="1"/>
          </p:cNvSpPr>
          <p:nvPr>
            <p:ph type="dt" sz="half" idx="10"/>
          </p:nvPr>
        </p:nvSpPr>
        <p:spPr/>
        <p:txBody>
          <a:bodyPr/>
          <a:lstStyle/>
          <a:p>
            <a:fld id="{ED84623D-1E5F-C243-B836-56C63F5B5ABD}" type="datetimeFigureOut">
              <a:rPr lang="en-US" smtClean="0"/>
              <a:t>11/15/21</a:t>
            </a:fld>
            <a:endParaRPr lang="en-US"/>
          </a:p>
        </p:txBody>
      </p:sp>
      <p:sp>
        <p:nvSpPr>
          <p:cNvPr id="6" name="Footer Placeholder 5">
            <a:extLst>
              <a:ext uri="{FF2B5EF4-FFF2-40B4-BE49-F238E27FC236}">
                <a16:creationId xmlns:a16="http://schemas.microsoft.com/office/drawing/2014/main" id="{4C709EA9-393B-6049-8F70-A5AFF652AB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5A6974-1CF1-6043-BB72-4EFF8C6E06BB}"/>
              </a:ext>
            </a:extLst>
          </p:cNvPr>
          <p:cNvSpPr>
            <a:spLocks noGrp="1"/>
          </p:cNvSpPr>
          <p:nvPr>
            <p:ph type="sldNum" sz="quarter" idx="12"/>
          </p:nvPr>
        </p:nvSpPr>
        <p:spPr/>
        <p:txBody>
          <a:bodyPr/>
          <a:lstStyle/>
          <a:p>
            <a:fld id="{088F74AF-6B2E-0946-98F0-9235324EB870}" type="slidenum">
              <a:rPr lang="en-US" smtClean="0"/>
              <a:t>‹#›</a:t>
            </a:fld>
            <a:endParaRPr lang="en-US"/>
          </a:p>
        </p:txBody>
      </p:sp>
    </p:spTree>
    <p:extLst>
      <p:ext uri="{BB962C8B-B14F-4D97-AF65-F5344CB8AC3E}">
        <p14:creationId xmlns:p14="http://schemas.microsoft.com/office/powerpoint/2010/main" val="2717442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B670-D09F-7543-A1A6-C82993CC30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A6AC21-2EEB-0B45-87E9-BEF6E45F00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509EA8-FBDE-314B-ABA6-66F8346A8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0B1B89-088F-7048-9148-FD94553AF532}"/>
              </a:ext>
            </a:extLst>
          </p:cNvPr>
          <p:cNvSpPr>
            <a:spLocks noGrp="1"/>
          </p:cNvSpPr>
          <p:nvPr>
            <p:ph type="dt" sz="half" idx="10"/>
          </p:nvPr>
        </p:nvSpPr>
        <p:spPr/>
        <p:txBody>
          <a:bodyPr/>
          <a:lstStyle/>
          <a:p>
            <a:fld id="{ED84623D-1E5F-C243-B836-56C63F5B5ABD}" type="datetimeFigureOut">
              <a:rPr lang="en-US" smtClean="0"/>
              <a:t>11/15/21</a:t>
            </a:fld>
            <a:endParaRPr lang="en-US"/>
          </a:p>
        </p:txBody>
      </p:sp>
      <p:sp>
        <p:nvSpPr>
          <p:cNvPr id="6" name="Footer Placeholder 5">
            <a:extLst>
              <a:ext uri="{FF2B5EF4-FFF2-40B4-BE49-F238E27FC236}">
                <a16:creationId xmlns:a16="http://schemas.microsoft.com/office/drawing/2014/main" id="{BC062441-0779-534C-AD71-369A6A4BB7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970B4B-2731-6842-B7FF-25D2F3D749DA}"/>
              </a:ext>
            </a:extLst>
          </p:cNvPr>
          <p:cNvSpPr>
            <a:spLocks noGrp="1"/>
          </p:cNvSpPr>
          <p:nvPr>
            <p:ph type="sldNum" sz="quarter" idx="12"/>
          </p:nvPr>
        </p:nvSpPr>
        <p:spPr/>
        <p:txBody>
          <a:bodyPr/>
          <a:lstStyle/>
          <a:p>
            <a:fld id="{088F74AF-6B2E-0946-98F0-9235324EB870}" type="slidenum">
              <a:rPr lang="en-US" smtClean="0"/>
              <a:t>‹#›</a:t>
            </a:fld>
            <a:endParaRPr lang="en-US"/>
          </a:p>
        </p:txBody>
      </p:sp>
    </p:spTree>
    <p:extLst>
      <p:ext uri="{BB962C8B-B14F-4D97-AF65-F5344CB8AC3E}">
        <p14:creationId xmlns:p14="http://schemas.microsoft.com/office/powerpoint/2010/main" val="3625975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49715B-7B7E-AF47-95A7-7474B5DC03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034DE7C-CC66-924B-9963-F1F1BB87B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4143FA-EB37-3A4C-B001-EB8160338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ED84623D-1E5F-C243-B836-56C63F5B5ABD}" type="datetimeFigureOut">
              <a:rPr lang="en-US" smtClean="0"/>
              <a:pPr/>
              <a:t>11/15/21</a:t>
            </a:fld>
            <a:endParaRPr lang="en-US"/>
          </a:p>
        </p:txBody>
      </p:sp>
      <p:sp>
        <p:nvSpPr>
          <p:cNvPr id="5" name="Footer Placeholder 4">
            <a:extLst>
              <a:ext uri="{FF2B5EF4-FFF2-40B4-BE49-F238E27FC236}">
                <a16:creationId xmlns:a16="http://schemas.microsoft.com/office/drawing/2014/main" id="{3D5F1847-1F23-9947-A167-423479182D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B1055C44-2AB0-A943-B513-85CF0132EE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088F74AF-6B2E-0946-98F0-9235324EB870}" type="slidenum">
              <a:rPr lang="en-US" smtClean="0"/>
              <a:pPr/>
              <a:t>‹#›</a:t>
            </a:fld>
            <a:endParaRPr lang="en-US"/>
          </a:p>
        </p:txBody>
      </p:sp>
    </p:spTree>
    <p:extLst>
      <p:ext uri="{BB962C8B-B14F-4D97-AF65-F5344CB8AC3E}">
        <p14:creationId xmlns:p14="http://schemas.microsoft.com/office/powerpoint/2010/main" val="374626268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armartin@broadinstitute.org"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524001" y="6604000"/>
            <a:ext cx="1866900" cy="254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defTabSz="914400" eaLnBrk="0" fontAlgn="base" hangingPunct="0">
              <a:spcBef>
                <a:spcPct val="0"/>
              </a:spcBef>
              <a:spcAft>
                <a:spcPct val="0"/>
              </a:spcAft>
            </a:pPr>
            <a:endParaRPr lang="en-US" sz="2400">
              <a:latin typeface="Arial" charset="0"/>
            </a:endParaRPr>
          </a:p>
        </p:txBody>
      </p:sp>
      <p:sp>
        <p:nvSpPr>
          <p:cNvPr id="8" name="Subtitle 2"/>
          <p:cNvSpPr txBox="1">
            <a:spLocks/>
          </p:cNvSpPr>
          <p:nvPr/>
        </p:nvSpPr>
        <p:spPr bwMode="auto">
          <a:xfrm>
            <a:off x="6522720" y="2377440"/>
            <a:ext cx="4734560" cy="251472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vert="horz" wrap="square" lIns="0" tIns="0" rIns="137160" bIns="0" numCol="1" anchor="t" anchorCtr="0" compatLnSpc="1">
            <a:prstTxWarp prst="textNoShape">
              <a:avLst/>
            </a:prstTxWarp>
          </a:bodyPr>
          <a:lstStyle>
            <a:lvl1pPr marL="0" indent="0" algn="ctr" rtl="0" eaLnBrk="1" fontAlgn="base" hangingPunct="1">
              <a:spcBef>
                <a:spcPct val="45000"/>
              </a:spcBef>
              <a:spcAft>
                <a:spcPct val="20000"/>
              </a:spcAft>
              <a:buClr>
                <a:srgbClr val="FF6600"/>
              </a:buClr>
              <a:buFont typeface="Wingdings" charset="2"/>
              <a:buNone/>
              <a:defRPr sz="2800">
                <a:solidFill>
                  <a:schemeClr val="tx1"/>
                </a:solidFill>
                <a:latin typeface="Arial" charset="0"/>
                <a:ea typeface="Geneva" charset="0"/>
                <a:cs typeface="+mn-cs"/>
              </a:defRPr>
            </a:lvl1pPr>
            <a:lvl2pPr marL="457200" indent="0" algn="ctr" rtl="0" eaLnBrk="1" fontAlgn="base" hangingPunct="1">
              <a:spcBef>
                <a:spcPct val="45000"/>
              </a:spcBef>
              <a:spcAft>
                <a:spcPct val="20000"/>
              </a:spcAft>
              <a:buClr>
                <a:srgbClr val="FF6600"/>
              </a:buClr>
              <a:buFont typeface="Wingdings" charset="2"/>
              <a:buNone/>
              <a:defRPr sz="2600">
                <a:solidFill>
                  <a:schemeClr val="tx1"/>
                </a:solidFill>
                <a:latin typeface="Arial" charset="0"/>
                <a:ea typeface="+mn-ea"/>
                <a:cs typeface="+mn-cs"/>
              </a:defRPr>
            </a:lvl2pPr>
            <a:lvl3pPr marL="914400" indent="0" algn="ctr" rtl="0" eaLnBrk="1" fontAlgn="base" hangingPunct="1">
              <a:spcBef>
                <a:spcPct val="45000"/>
              </a:spcBef>
              <a:spcAft>
                <a:spcPct val="20000"/>
              </a:spcAft>
              <a:buClr>
                <a:srgbClr val="FF6600"/>
              </a:buClr>
              <a:buFont typeface="Wingdings" charset="2"/>
              <a:buNone/>
              <a:defRPr sz="2400">
                <a:solidFill>
                  <a:schemeClr val="tx1"/>
                </a:solidFill>
                <a:latin typeface="Arial" charset="0"/>
                <a:ea typeface="+mn-ea"/>
                <a:cs typeface="+mn-cs"/>
              </a:defRPr>
            </a:lvl3pPr>
            <a:lvl4pPr marL="1371600" indent="0" algn="ctr" rtl="0" eaLnBrk="1" fontAlgn="base" hangingPunct="1">
              <a:spcBef>
                <a:spcPct val="45000"/>
              </a:spcBef>
              <a:spcAft>
                <a:spcPct val="20000"/>
              </a:spcAft>
              <a:buClr>
                <a:srgbClr val="FF6600"/>
              </a:buClr>
              <a:buFont typeface="Wingdings" charset="2"/>
              <a:buNone/>
              <a:defRPr sz="2200">
                <a:solidFill>
                  <a:schemeClr val="tx1"/>
                </a:solidFill>
                <a:latin typeface="Arial" charset="0"/>
                <a:ea typeface="+mn-ea"/>
                <a:cs typeface="+mn-cs"/>
              </a:defRPr>
            </a:lvl4pPr>
            <a:lvl5pPr marL="1828800" indent="0" algn="ctr" rtl="0" eaLnBrk="1" fontAlgn="base" hangingPunct="1">
              <a:spcBef>
                <a:spcPct val="45000"/>
              </a:spcBef>
              <a:spcAft>
                <a:spcPct val="20000"/>
              </a:spcAft>
              <a:buClr>
                <a:srgbClr val="FF6600"/>
              </a:buClr>
              <a:buFont typeface="Wingdings" charset="2"/>
              <a:buNone/>
              <a:defRPr sz="2200">
                <a:solidFill>
                  <a:schemeClr val="tx1"/>
                </a:solidFill>
                <a:latin typeface="Arial" charset="0"/>
                <a:ea typeface="+mn-ea"/>
                <a:cs typeface="+mn-cs"/>
              </a:defRPr>
            </a:lvl5pPr>
            <a:lvl6pPr marL="2286000" indent="0" algn="ctr" rtl="0" eaLnBrk="1" fontAlgn="base" hangingPunct="1">
              <a:spcBef>
                <a:spcPct val="45000"/>
              </a:spcBef>
              <a:spcAft>
                <a:spcPct val="20000"/>
              </a:spcAft>
              <a:buClr>
                <a:schemeClr val="tx2"/>
              </a:buClr>
              <a:buFont typeface="Wingdings" charset="2"/>
              <a:buNone/>
              <a:defRPr sz="2000">
                <a:solidFill>
                  <a:schemeClr val="tx1"/>
                </a:solidFill>
                <a:latin typeface="+mn-lt"/>
                <a:ea typeface="+mn-ea"/>
                <a:cs typeface="+mn-cs"/>
              </a:defRPr>
            </a:lvl6pPr>
            <a:lvl7pPr marL="2743200" indent="0" algn="ctr" rtl="0" eaLnBrk="1" fontAlgn="base" hangingPunct="1">
              <a:spcBef>
                <a:spcPct val="45000"/>
              </a:spcBef>
              <a:spcAft>
                <a:spcPct val="20000"/>
              </a:spcAft>
              <a:buClr>
                <a:schemeClr val="tx2"/>
              </a:buClr>
              <a:buFont typeface="Wingdings" charset="2"/>
              <a:buNone/>
              <a:defRPr sz="2000">
                <a:solidFill>
                  <a:schemeClr val="tx1"/>
                </a:solidFill>
                <a:latin typeface="+mn-lt"/>
                <a:ea typeface="+mn-ea"/>
                <a:cs typeface="+mn-cs"/>
              </a:defRPr>
            </a:lvl7pPr>
            <a:lvl8pPr marL="3200400" indent="0" algn="ctr" rtl="0" eaLnBrk="1" fontAlgn="base" hangingPunct="1">
              <a:spcBef>
                <a:spcPct val="45000"/>
              </a:spcBef>
              <a:spcAft>
                <a:spcPct val="20000"/>
              </a:spcAft>
              <a:buClr>
                <a:schemeClr val="tx2"/>
              </a:buClr>
              <a:buFont typeface="Wingdings" charset="2"/>
              <a:buNone/>
              <a:defRPr sz="2000">
                <a:solidFill>
                  <a:schemeClr val="tx1"/>
                </a:solidFill>
                <a:latin typeface="+mn-lt"/>
                <a:ea typeface="+mn-ea"/>
                <a:cs typeface="+mn-cs"/>
              </a:defRPr>
            </a:lvl8pPr>
            <a:lvl9pPr marL="3657600" indent="0" algn="ctr" rtl="0" eaLnBrk="1" fontAlgn="base" hangingPunct="1">
              <a:spcBef>
                <a:spcPct val="45000"/>
              </a:spcBef>
              <a:spcAft>
                <a:spcPct val="20000"/>
              </a:spcAft>
              <a:buClr>
                <a:schemeClr val="tx2"/>
              </a:buClr>
              <a:buFont typeface="Wingdings" charset="2"/>
              <a:buNone/>
              <a:defRPr sz="2000">
                <a:solidFill>
                  <a:schemeClr val="tx1"/>
                </a:solidFill>
                <a:latin typeface="+mn-lt"/>
                <a:ea typeface="+mn-ea"/>
                <a:cs typeface="+mn-cs"/>
              </a:defRPr>
            </a:lvl9pPr>
          </a:lstStyle>
          <a:p>
            <a:pPr>
              <a:lnSpc>
                <a:spcPct val="70000"/>
              </a:lnSpc>
            </a:pPr>
            <a:r>
              <a:rPr lang="en-US" dirty="0"/>
              <a:t>Alicia Martin</a:t>
            </a:r>
          </a:p>
          <a:p>
            <a:pPr>
              <a:lnSpc>
                <a:spcPct val="70000"/>
              </a:lnSpc>
            </a:pPr>
            <a:r>
              <a:rPr lang="en-US" dirty="0"/>
              <a:t>Modified from: Elizabeth Atkinson</a:t>
            </a:r>
          </a:p>
          <a:p>
            <a:pPr>
              <a:lnSpc>
                <a:spcPct val="70000"/>
              </a:lnSpc>
            </a:pPr>
            <a:r>
              <a:rPr lang="en-US" dirty="0"/>
              <a:t>Makerere University</a:t>
            </a:r>
          </a:p>
          <a:p>
            <a:pPr>
              <a:lnSpc>
                <a:spcPct val="70000"/>
              </a:lnSpc>
            </a:pPr>
            <a:r>
              <a:rPr lang="en-US" dirty="0"/>
              <a:t>November 16, 2021</a:t>
            </a:r>
          </a:p>
        </p:txBody>
      </p:sp>
      <p:pic>
        <p:nvPicPr>
          <p:cNvPr id="9" name="Picture 8"/>
          <p:cNvPicPr>
            <a:picLocks noChangeAspect="1"/>
          </p:cNvPicPr>
          <p:nvPr/>
        </p:nvPicPr>
        <p:blipFill>
          <a:blip r:embed="rId3"/>
          <a:stretch>
            <a:fillRect/>
          </a:stretch>
        </p:blipFill>
        <p:spPr>
          <a:xfrm>
            <a:off x="1524000" y="1974974"/>
            <a:ext cx="4861324" cy="4883026"/>
          </a:xfrm>
          <a:prstGeom prst="rect">
            <a:avLst/>
          </a:prstGeom>
        </p:spPr>
      </p:pic>
      <p:sp>
        <p:nvSpPr>
          <p:cNvPr id="2" name="Rectangle 1"/>
          <p:cNvSpPr/>
          <p:nvPr/>
        </p:nvSpPr>
        <p:spPr>
          <a:xfrm>
            <a:off x="1836352" y="647439"/>
            <a:ext cx="8746305" cy="830997"/>
          </a:xfrm>
          <a:prstGeom prst="rect">
            <a:avLst/>
          </a:prstGeom>
        </p:spPr>
        <p:txBody>
          <a:bodyPr wrap="none">
            <a:spAutoFit/>
          </a:bodyPr>
          <a:lstStyle/>
          <a:p>
            <a:r>
              <a:rPr lang="en-US" sz="4800">
                <a:latin typeface="Arial" charset="0"/>
                <a:ea typeface="Arial" charset="0"/>
                <a:cs typeface="Arial" charset="0"/>
              </a:rPr>
              <a:t>Genetics and Genomics Primer</a:t>
            </a:r>
          </a:p>
        </p:txBody>
      </p:sp>
      <p:sp>
        <p:nvSpPr>
          <p:cNvPr id="7" name="armartin@broadinstitute.org">
            <a:extLst>
              <a:ext uri="{FF2B5EF4-FFF2-40B4-BE49-F238E27FC236}">
                <a16:creationId xmlns:a16="http://schemas.microsoft.com/office/drawing/2014/main" id="{65DF0C84-B68F-754B-BA71-D899DF6C3CEE}"/>
              </a:ext>
            </a:extLst>
          </p:cNvPr>
          <p:cNvSpPr txBox="1"/>
          <p:nvPr/>
        </p:nvSpPr>
        <p:spPr>
          <a:xfrm>
            <a:off x="6717129" y="6137206"/>
            <a:ext cx="4345741" cy="466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lvl1pPr>
              <a:defRPr sz="5400" b="0" u="sng">
                <a:solidFill>
                  <a:srgbClr val="FFFFFF"/>
                </a:solidFill>
                <a:hlinkClick r:id="rId4"/>
              </a:defRPr>
            </a:lvl1pPr>
          </a:lstStyle>
          <a:p>
            <a:pPr>
              <a:defRPr u="none"/>
            </a:pPr>
            <a:r>
              <a:rPr sz="2700" dirty="0">
                <a:solidFill>
                  <a:schemeClr val="tx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armartin@broadinstitute.org</a:t>
            </a:r>
          </a:p>
        </p:txBody>
      </p:sp>
    </p:spTree>
    <p:extLst>
      <p:ext uri="{BB962C8B-B14F-4D97-AF65-F5344CB8AC3E}">
        <p14:creationId xmlns:p14="http://schemas.microsoft.com/office/powerpoint/2010/main" val="2364264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genetic code</a:t>
            </a:r>
          </a:p>
        </p:txBody>
      </p:sp>
      <p:sp>
        <p:nvSpPr>
          <p:cNvPr id="3" name="Content Placeholder 2"/>
          <p:cNvSpPr>
            <a:spLocks noGrp="1"/>
          </p:cNvSpPr>
          <p:nvPr>
            <p:ph idx="1"/>
          </p:nvPr>
        </p:nvSpPr>
        <p:spPr/>
        <p:txBody>
          <a:bodyPr>
            <a:normAutofit/>
          </a:bodyPr>
          <a:lstStyle/>
          <a:p>
            <a:r>
              <a:rPr lang="en-US" sz="2800" dirty="0"/>
              <a:t>DNA: sequence of four different nucleotides.</a:t>
            </a:r>
          </a:p>
          <a:p>
            <a:r>
              <a:rPr lang="en-US" sz="2800" dirty="0"/>
              <a:t>Proteins: sequence of twenty different amino acids.</a:t>
            </a:r>
          </a:p>
          <a:p>
            <a:r>
              <a:rPr lang="en-US" sz="2800" dirty="0"/>
              <a:t>The correspondence between DNA's four letter alphabet and a protein's twenty-letter alphabet is specified by the genetic code</a:t>
            </a:r>
          </a:p>
          <a:p>
            <a:r>
              <a:rPr lang="en-US" sz="2800" dirty="0"/>
              <a:t>Redundancy – synonymous and non-synonymous changes</a:t>
            </a:r>
          </a:p>
        </p:txBody>
      </p:sp>
    </p:spTree>
    <p:extLst>
      <p:ext uri="{BB962C8B-B14F-4D97-AF65-F5344CB8AC3E}">
        <p14:creationId xmlns:p14="http://schemas.microsoft.com/office/powerpoint/2010/main" val="140519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DNA to protein code</a:t>
            </a:r>
          </a:p>
        </p:txBody>
      </p:sp>
      <p:sp>
        <p:nvSpPr>
          <p:cNvPr id="4" name="Content Placeholder 3">
            <a:extLst>
              <a:ext uri="{FF2B5EF4-FFF2-40B4-BE49-F238E27FC236}">
                <a16:creationId xmlns:a16="http://schemas.microsoft.com/office/drawing/2014/main" id="{89E63577-467F-3D41-ADAE-D2950A289A95}"/>
              </a:ext>
            </a:extLst>
          </p:cNvPr>
          <p:cNvSpPr>
            <a:spLocks noGrp="1"/>
          </p:cNvSpPr>
          <p:nvPr>
            <p:ph idx="1"/>
          </p:nvPr>
        </p:nvSpPr>
        <p:spPr/>
        <p:txBody>
          <a:bodyPr/>
          <a:lstStyle/>
          <a:p>
            <a:endParaRPr lang="en-US"/>
          </a:p>
        </p:txBody>
      </p:sp>
      <p:pic>
        <p:nvPicPr>
          <p:cNvPr id="3" name="Picture 2"/>
          <p:cNvPicPr>
            <a:picLocks noChangeAspect="1"/>
          </p:cNvPicPr>
          <p:nvPr/>
        </p:nvPicPr>
        <p:blipFill>
          <a:blip r:embed="rId3"/>
          <a:stretch>
            <a:fillRect/>
          </a:stretch>
        </p:blipFill>
        <p:spPr>
          <a:xfrm>
            <a:off x="3168591" y="1452472"/>
            <a:ext cx="5854818" cy="5405528"/>
          </a:xfrm>
          <a:prstGeom prst="rect">
            <a:avLst/>
          </a:prstGeom>
        </p:spPr>
      </p:pic>
    </p:spTree>
    <p:extLst>
      <p:ext uri="{BB962C8B-B14F-4D97-AF65-F5344CB8AC3E}">
        <p14:creationId xmlns:p14="http://schemas.microsoft.com/office/powerpoint/2010/main" val="1155186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33876" y="157140"/>
            <a:ext cx="8513866" cy="6085065"/>
          </a:xfrm>
          <a:prstGeom prst="rect">
            <a:avLst/>
          </a:prstGeom>
        </p:spPr>
      </p:pic>
      <p:sp>
        <p:nvSpPr>
          <p:cNvPr id="6" name="TextBox 5"/>
          <p:cNvSpPr txBox="1"/>
          <p:nvPr/>
        </p:nvSpPr>
        <p:spPr>
          <a:xfrm>
            <a:off x="1524000" y="6486989"/>
            <a:ext cx="9165978" cy="646331"/>
          </a:xfrm>
          <a:prstGeom prst="rect">
            <a:avLst/>
          </a:prstGeom>
          <a:noFill/>
        </p:spPr>
        <p:txBody>
          <a:bodyPr wrap="square" rtlCol="0">
            <a:spAutoFit/>
          </a:bodyPr>
          <a:lstStyle/>
          <a:p>
            <a:r>
              <a:rPr lang="en-US" dirty="0"/>
              <a:t>Image from the DOE Human Genome Program. http://</a:t>
            </a:r>
            <a:r>
              <a:rPr lang="en-US" dirty="0" err="1"/>
              <a:t>www.ornl.gov</a:t>
            </a:r>
            <a:r>
              <a:rPr lang="en-US" dirty="0"/>
              <a:t>/</a:t>
            </a:r>
            <a:r>
              <a:rPr lang="en-US" dirty="0" err="1"/>
              <a:t>hgmis</a:t>
            </a:r>
            <a:r>
              <a:rPr lang="en-US" dirty="0"/>
              <a:t> </a:t>
            </a:r>
          </a:p>
          <a:p>
            <a:r>
              <a:rPr lang="en-US" dirty="0"/>
              <a:t> </a:t>
            </a:r>
          </a:p>
        </p:txBody>
      </p:sp>
      <p:sp>
        <p:nvSpPr>
          <p:cNvPr id="2" name="Title 1">
            <a:extLst>
              <a:ext uri="{FF2B5EF4-FFF2-40B4-BE49-F238E27FC236}">
                <a16:creationId xmlns:a16="http://schemas.microsoft.com/office/drawing/2014/main" id="{8C8D26C5-2AD3-6D4F-90B0-34F0E2F798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E3E8D8-9D63-C74D-85FD-63ABB5BEAB5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5886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200" dirty="0"/>
              <a:t>Single Nucleotide Polymorphism (SNP)</a:t>
            </a:r>
          </a:p>
        </p:txBody>
      </p:sp>
      <p:sp>
        <p:nvSpPr>
          <p:cNvPr id="3" name="Content Placeholder 2"/>
          <p:cNvSpPr>
            <a:spLocks noGrp="1"/>
          </p:cNvSpPr>
          <p:nvPr>
            <p:ph idx="1"/>
          </p:nvPr>
        </p:nvSpPr>
        <p:spPr/>
        <p:txBody>
          <a:bodyPr>
            <a:noAutofit/>
          </a:bodyPr>
          <a:lstStyle/>
          <a:p>
            <a:r>
              <a:rPr lang="en-US" sz="2600" dirty="0"/>
              <a:t>"A DNA sequence variation occurring commonly within a population (e.g. 1% frequency) in which a single nucleotide … differs between members of a biological species”</a:t>
            </a:r>
          </a:p>
          <a:p>
            <a:endParaRPr lang="en-US" sz="2600" dirty="0">
              <a:solidFill>
                <a:srgbClr val="00FF00"/>
              </a:solidFill>
              <a:latin typeface="Courier New"/>
              <a:cs typeface="Courier New"/>
            </a:endParaRPr>
          </a:p>
          <a:p>
            <a:endParaRPr lang="en-US" sz="2600" dirty="0">
              <a:solidFill>
                <a:srgbClr val="00FF00"/>
              </a:solidFill>
              <a:latin typeface="Courier New"/>
              <a:cs typeface="Courier New"/>
            </a:endParaRPr>
          </a:p>
          <a:p>
            <a:endParaRPr lang="en-US" sz="2600" dirty="0">
              <a:solidFill>
                <a:srgbClr val="00FF00"/>
              </a:solidFill>
              <a:latin typeface="Courier New"/>
              <a:cs typeface="Courier New"/>
            </a:endParaRPr>
          </a:p>
          <a:p>
            <a:endParaRPr lang="en-US" sz="2600" dirty="0">
              <a:solidFill>
                <a:srgbClr val="00FF00"/>
              </a:solidFill>
              <a:latin typeface="Courier New"/>
              <a:cs typeface="Courier New"/>
            </a:endParaRPr>
          </a:p>
          <a:p>
            <a:pPr marL="0" indent="0">
              <a:buNone/>
            </a:pPr>
            <a:endParaRPr lang="en-US" sz="2600" dirty="0">
              <a:solidFill>
                <a:srgbClr val="00FF00"/>
              </a:solidFill>
              <a:latin typeface="Courier New"/>
              <a:cs typeface="Courier New"/>
            </a:endParaRPr>
          </a:p>
          <a:p>
            <a:endParaRPr lang="en-US" sz="2600" dirty="0">
              <a:solidFill>
                <a:srgbClr val="00FF00"/>
              </a:solidFill>
              <a:latin typeface="Courier New"/>
              <a:cs typeface="Courier New"/>
            </a:endParaRPr>
          </a:p>
          <a:p>
            <a:r>
              <a:rPr lang="en-US" sz="2600" dirty="0"/>
              <a:t>On online browsers, individual SNPs are often given a unique identifier (</a:t>
            </a:r>
            <a:r>
              <a:rPr lang="en-US" sz="2600" dirty="0" err="1"/>
              <a:t>rsID</a:t>
            </a:r>
            <a:r>
              <a:rPr lang="en-US" sz="2600" dirty="0"/>
              <a:t>)</a:t>
            </a:r>
          </a:p>
        </p:txBody>
      </p:sp>
      <p:pic>
        <p:nvPicPr>
          <p:cNvPr id="6" name="Picture 5">
            <a:extLst>
              <a:ext uri="{FF2B5EF4-FFF2-40B4-BE49-F238E27FC236}">
                <a16:creationId xmlns:a16="http://schemas.microsoft.com/office/drawing/2014/main" id="{C30A5D99-F837-DE47-A960-C355293D82E4}"/>
              </a:ext>
            </a:extLst>
          </p:cNvPr>
          <p:cNvPicPr>
            <a:picLocks noChangeAspect="1"/>
          </p:cNvPicPr>
          <p:nvPr/>
        </p:nvPicPr>
        <p:blipFill>
          <a:blip r:embed="rId3"/>
          <a:stretch>
            <a:fillRect/>
          </a:stretch>
        </p:blipFill>
        <p:spPr>
          <a:xfrm>
            <a:off x="4017837" y="3005559"/>
            <a:ext cx="4156325" cy="2694760"/>
          </a:xfrm>
          <a:prstGeom prst="rect">
            <a:avLst/>
          </a:prstGeom>
        </p:spPr>
      </p:pic>
    </p:spTree>
    <p:extLst>
      <p:ext uri="{BB962C8B-B14F-4D97-AF65-F5344CB8AC3E}">
        <p14:creationId xmlns:p14="http://schemas.microsoft.com/office/powerpoint/2010/main" val="541966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Genes</a:t>
            </a:r>
          </a:p>
        </p:txBody>
      </p:sp>
      <p:sp>
        <p:nvSpPr>
          <p:cNvPr id="3" name="Content Placeholder 2"/>
          <p:cNvSpPr>
            <a:spLocks noGrp="1"/>
          </p:cNvSpPr>
          <p:nvPr>
            <p:ph idx="1"/>
          </p:nvPr>
        </p:nvSpPr>
        <p:spPr/>
        <p:txBody>
          <a:bodyPr>
            <a:noAutofit/>
          </a:bodyPr>
          <a:lstStyle/>
          <a:p>
            <a:r>
              <a:rPr lang="en-US" sz="2800" dirty="0"/>
              <a:t>A </a:t>
            </a:r>
            <a:r>
              <a:rPr lang="en-US" sz="2800" b="1" dirty="0"/>
              <a:t>gene</a:t>
            </a:r>
            <a:r>
              <a:rPr lang="en-US" sz="2800" dirty="0"/>
              <a:t> is a sequence of bases that carries the information required for constructing a particular protein</a:t>
            </a:r>
          </a:p>
          <a:p>
            <a:pPr lvl="1"/>
            <a:r>
              <a:rPr lang="en-US" sz="2600" dirty="0"/>
              <a:t>Such a gene is said to </a:t>
            </a:r>
            <a:r>
              <a:rPr lang="en-US" sz="2600" b="1" dirty="0"/>
              <a:t>encode</a:t>
            </a:r>
            <a:r>
              <a:rPr lang="en-US" sz="2600" dirty="0"/>
              <a:t> a protein</a:t>
            </a:r>
          </a:p>
          <a:p>
            <a:endParaRPr lang="en-US" sz="2800" dirty="0"/>
          </a:p>
          <a:p>
            <a:r>
              <a:rPr lang="en-US" sz="2800" dirty="0"/>
              <a:t>The human genome contains ~25,000 protein-coding genes</a:t>
            </a:r>
          </a:p>
          <a:p>
            <a:r>
              <a:rPr lang="en-US" sz="2800" dirty="0"/>
              <a:t>Not all DNA in an organism encodes a protein</a:t>
            </a:r>
          </a:p>
          <a:p>
            <a:pPr lvl="2"/>
            <a:r>
              <a:rPr lang="en-US" sz="2800" dirty="0"/>
              <a:t>Less than ~2% of the human genome is coding</a:t>
            </a:r>
          </a:p>
        </p:txBody>
      </p:sp>
    </p:spTree>
    <p:extLst>
      <p:ext uri="{BB962C8B-B14F-4D97-AF65-F5344CB8AC3E}">
        <p14:creationId xmlns:p14="http://schemas.microsoft.com/office/powerpoint/2010/main" val="1232152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Genome</a:t>
            </a:r>
          </a:p>
        </p:txBody>
      </p:sp>
      <p:sp>
        <p:nvSpPr>
          <p:cNvPr id="3" name="Content Placeholder 2"/>
          <p:cNvSpPr>
            <a:spLocks noGrp="1"/>
          </p:cNvSpPr>
          <p:nvPr>
            <p:ph idx="1"/>
          </p:nvPr>
        </p:nvSpPr>
        <p:spPr>
          <a:xfrm>
            <a:off x="838200" y="1825625"/>
            <a:ext cx="5647886" cy="4351338"/>
          </a:xfrm>
        </p:spPr>
        <p:txBody>
          <a:bodyPr>
            <a:normAutofit/>
          </a:bodyPr>
          <a:lstStyle/>
          <a:p>
            <a:r>
              <a:rPr lang="en-US" dirty="0"/>
              <a:t>The “</a:t>
            </a:r>
            <a:r>
              <a:rPr lang="en-US" b="1" dirty="0"/>
              <a:t>genome</a:t>
            </a:r>
            <a:r>
              <a:rPr lang="en-US" dirty="0"/>
              <a:t>” is the full set of DNA for a given species</a:t>
            </a:r>
          </a:p>
          <a:p>
            <a:r>
              <a:rPr lang="en-US" dirty="0"/>
              <a:t>The genome is distributed along </a:t>
            </a:r>
            <a:r>
              <a:rPr lang="en-US" b="1" dirty="0"/>
              <a:t>chromosomes</a:t>
            </a:r>
          </a:p>
          <a:p>
            <a:pPr lvl="2"/>
            <a:r>
              <a:rPr lang="en-US" sz="3200" dirty="0"/>
              <a:t>compressed and entwined DNA</a:t>
            </a:r>
          </a:p>
          <a:p>
            <a:r>
              <a:rPr lang="en-US" dirty="0"/>
              <a:t>All cells with a nucleus contain the entire genome for the organism</a:t>
            </a:r>
          </a:p>
        </p:txBody>
      </p:sp>
      <p:pic>
        <p:nvPicPr>
          <p:cNvPr id="4" name="Picture 3"/>
          <p:cNvPicPr>
            <a:picLocks noChangeAspect="1"/>
          </p:cNvPicPr>
          <p:nvPr/>
        </p:nvPicPr>
        <p:blipFill>
          <a:blip r:embed="rId3"/>
          <a:stretch>
            <a:fillRect/>
          </a:stretch>
        </p:blipFill>
        <p:spPr>
          <a:xfrm>
            <a:off x="6486086" y="1246576"/>
            <a:ext cx="4181915" cy="4934660"/>
          </a:xfrm>
          <a:prstGeom prst="rect">
            <a:avLst/>
          </a:prstGeom>
        </p:spPr>
      </p:pic>
    </p:spTree>
    <p:extLst>
      <p:ext uri="{BB962C8B-B14F-4D97-AF65-F5344CB8AC3E}">
        <p14:creationId xmlns:p14="http://schemas.microsoft.com/office/powerpoint/2010/main" val="471922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969352" y="1351584"/>
            <a:ext cx="4909705" cy="4639756"/>
          </a:xfrm>
          <a:prstGeom prst="rect">
            <a:avLst/>
          </a:prstGeom>
        </p:spPr>
      </p:pic>
      <p:pic>
        <p:nvPicPr>
          <p:cNvPr id="6" name="Picture 5"/>
          <p:cNvPicPr>
            <a:picLocks noChangeAspect="1"/>
          </p:cNvPicPr>
          <p:nvPr/>
        </p:nvPicPr>
        <p:blipFill>
          <a:blip r:embed="rId4"/>
          <a:stretch>
            <a:fillRect/>
          </a:stretch>
        </p:blipFill>
        <p:spPr>
          <a:xfrm>
            <a:off x="1524000" y="0"/>
            <a:ext cx="4445352" cy="6858000"/>
          </a:xfrm>
          <a:prstGeom prst="rect">
            <a:avLst/>
          </a:prstGeom>
        </p:spPr>
      </p:pic>
      <p:sp>
        <p:nvSpPr>
          <p:cNvPr id="7" name="Title 1"/>
          <p:cNvSpPr txBox="1">
            <a:spLocks/>
          </p:cNvSpPr>
          <p:nvPr/>
        </p:nvSpPr>
        <p:spPr>
          <a:xfrm>
            <a:off x="6207517" y="225157"/>
            <a:ext cx="4011261" cy="888744"/>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Arial" panose="020B0604020202020204" pitchFamily="34" charset="0"/>
                <a:cs typeface="Arial" panose="020B0604020202020204" pitchFamily="34" charset="0"/>
              </a:rPr>
              <a:t>Recombination</a:t>
            </a:r>
          </a:p>
        </p:txBody>
      </p:sp>
    </p:spTree>
    <p:extLst>
      <p:ext uri="{BB962C8B-B14F-4D97-AF65-F5344CB8AC3E}">
        <p14:creationId xmlns:p14="http://schemas.microsoft.com/office/powerpoint/2010/main" val="47632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human genome</a:t>
            </a:r>
          </a:p>
        </p:txBody>
      </p:sp>
      <p:sp>
        <p:nvSpPr>
          <p:cNvPr id="3" name="Content Placeholder 2"/>
          <p:cNvSpPr>
            <a:spLocks noGrp="1"/>
          </p:cNvSpPr>
          <p:nvPr>
            <p:ph idx="1"/>
          </p:nvPr>
        </p:nvSpPr>
        <p:spPr/>
        <p:txBody>
          <a:bodyPr>
            <a:normAutofit/>
          </a:bodyPr>
          <a:lstStyle/>
          <a:p>
            <a:r>
              <a:rPr lang="en-US" sz="2800" dirty="0"/>
              <a:t>The human genome is distributed along 23 pairs of chromosomes</a:t>
            </a:r>
          </a:p>
          <a:p>
            <a:pPr lvl="1"/>
            <a:r>
              <a:rPr lang="en-US" dirty="0"/>
              <a:t>22 autosomal pairs</a:t>
            </a:r>
          </a:p>
          <a:p>
            <a:pPr lvl="1"/>
            <a:r>
              <a:rPr lang="en-US" dirty="0"/>
              <a:t>1 sex chromosome pair, X and Y</a:t>
            </a:r>
          </a:p>
          <a:p>
            <a:pPr marL="342900" lvl="1" indent="-342900">
              <a:spcBef>
                <a:spcPts val="2000"/>
              </a:spcBef>
            </a:pPr>
            <a:r>
              <a:rPr lang="en-US" dirty="0"/>
              <a:t>In each pair, one chromosome is paternally inherited, the other maternally inherited</a:t>
            </a:r>
          </a:p>
          <a:p>
            <a:endParaRPr lang="en-US" sz="2800" dirty="0"/>
          </a:p>
          <a:p>
            <a:r>
              <a:rPr lang="en-US" sz="2800" dirty="0"/>
              <a:t>Mosquitos have 3</a:t>
            </a:r>
          </a:p>
          <a:p>
            <a:r>
              <a:rPr lang="en-US" sz="2800" dirty="0"/>
              <a:t>Camels have 35!</a:t>
            </a:r>
          </a:p>
        </p:txBody>
      </p:sp>
      <p:pic>
        <p:nvPicPr>
          <p:cNvPr id="4" name="Picture 3"/>
          <p:cNvPicPr>
            <a:picLocks noChangeAspect="1"/>
          </p:cNvPicPr>
          <p:nvPr/>
        </p:nvPicPr>
        <p:blipFill>
          <a:blip r:embed="rId3"/>
          <a:stretch>
            <a:fillRect/>
          </a:stretch>
        </p:blipFill>
        <p:spPr>
          <a:xfrm>
            <a:off x="5974080" y="4511437"/>
            <a:ext cx="4693126" cy="2346563"/>
          </a:xfrm>
          <a:prstGeom prst="rect">
            <a:avLst/>
          </a:prstGeom>
        </p:spPr>
      </p:pic>
    </p:spTree>
    <p:extLst>
      <p:ext uri="{BB962C8B-B14F-4D97-AF65-F5344CB8AC3E}">
        <p14:creationId xmlns:p14="http://schemas.microsoft.com/office/powerpoint/2010/main" val="1665126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r>
              <a:rPr lang="en-US"/>
              <a:t>Genome Size</a:t>
            </a:r>
          </a:p>
        </p:txBody>
      </p:sp>
      <p:sp>
        <p:nvSpPr>
          <p:cNvPr id="53250" name="Rectangle 3"/>
          <p:cNvSpPr>
            <a:spLocks noGrp="1" noChangeArrowheads="1"/>
          </p:cNvSpPr>
          <p:nvPr>
            <p:ph idx="1"/>
          </p:nvPr>
        </p:nvSpPr>
        <p:spPr/>
        <p:txBody>
          <a:bodyPr/>
          <a:lstStyle/>
          <a:p>
            <a:r>
              <a:rPr lang="en-US" dirty="0"/>
              <a:t>Genomes of most bacteria and </a:t>
            </a:r>
            <a:r>
              <a:rPr lang="en-US" dirty="0" err="1"/>
              <a:t>archaea</a:t>
            </a:r>
            <a:r>
              <a:rPr lang="en-US" dirty="0"/>
              <a:t> range from 1 to 6 million base pairs (Mb) </a:t>
            </a:r>
          </a:p>
          <a:p>
            <a:r>
              <a:rPr lang="en-US" dirty="0"/>
              <a:t>Genomes of eukaryotes are usually larger</a:t>
            </a:r>
          </a:p>
          <a:p>
            <a:r>
              <a:rPr lang="en-US" dirty="0"/>
              <a:t>Most plants and animals have genomes greater than 100 Mb</a:t>
            </a:r>
          </a:p>
          <a:p>
            <a:pPr marL="804672" lvl="3" indent="-347472"/>
            <a:r>
              <a:rPr lang="en-US" sz="2800" dirty="0"/>
              <a:t>humans have 3,000 Mb</a:t>
            </a:r>
          </a:p>
          <a:p>
            <a:endParaRPr lang="en-US" dirty="0"/>
          </a:p>
          <a:p>
            <a:r>
              <a:rPr lang="en-US" dirty="0"/>
              <a:t>Complexity ≠ bigger genome</a:t>
            </a:r>
          </a:p>
        </p:txBody>
      </p:sp>
    </p:spTree>
    <p:extLst>
      <p:ext uri="{BB962C8B-B14F-4D97-AF65-F5344CB8AC3E}">
        <p14:creationId xmlns:p14="http://schemas.microsoft.com/office/powerpoint/2010/main" val="775483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1_T01GenomeSizes-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3057" y="137546"/>
            <a:ext cx="4136644" cy="6720455"/>
          </a:xfrm>
          <a:prstGeom prst="rect">
            <a:avLst/>
          </a:prstGeom>
        </p:spPr>
      </p:pic>
      <p:sp>
        <p:nvSpPr>
          <p:cNvPr id="4" name="Title 3"/>
          <p:cNvSpPr>
            <a:spLocks noGrp="1"/>
          </p:cNvSpPr>
          <p:nvPr>
            <p:ph type="title"/>
          </p:nvPr>
        </p:nvSpPr>
        <p:spPr/>
        <p:txBody>
          <a:bodyPr/>
          <a:lstStyle/>
          <a:p>
            <a:r>
              <a:rPr lang="en-US"/>
              <a:t>Genome sizes</a:t>
            </a:r>
          </a:p>
        </p:txBody>
      </p:sp>
      <p:sp>
        <p:nvSpPr>
          <p:cNvPr id="2" name="Content Placeholder 1"/>
          <p:cNvSpPr>
            <a:spLocks noGrp="1"/>
          </p:cNvSpPr>
          <p:nvPr>
            <p:ph idx="1"/>
          </p:nvPr>
        </p:nvSpPr>
        <p:spPr>
          <a:xfrm>
            <a:off x="838200" y="1825625"/>
            <a:ext cx="5324857" cy="4351338"/>
          </a:xfrm>
        </p:spPr>
        <p:txBody>
          <a:bodyPr/>
          <a:lstStyle/>
          <a:p>
            <a:r>
              <a:rPr lang="en-US" dirty="0"/>
              <a:t>Number of genes is not correlated to genome size</a:t>
            </a:r>
          </a:p>
          <a:p>
            <a:r>
              <a:rPr lang="en-US" i="1" dirty="0"/>
              <a:t>C. </a:t>
            </a:r>
            <a:r>
              <a:rPr lang="en-US" i="1" dirty="0" err="1"/>
              <a:t>elegans</a:t>
            </a:r>
            <a:r>
              <a:rPr lang="en-US" dirty="0"/>
              <a:t> has 100 Mb and 20,100 genes, </a:t>
            </a:r>
            <a:r>
              <a:rPr lang="en-US" i="1" dirty="0"/>
              <a:t>Drosophila</a:t>
            </a:r>
            <a:r>
              <a:rPr lang="en-US" dirty="0"/>
              <a:t> has 165 Mb and 14,000 genes</a:t>
            </a:r>
          </a:p>
          <a:p>
            <a:r>
              <a:rPr lang="en-US" dirty="0"/>
              <a:t>Humans only have 21,000 </a:t>
            </a:r>
          </a:p>
          <a:p>
            <a:endParaRPr lang="en-US" dirty="0"/>
          </a:p>
        </p:txBody>
      </p:sp>
    </p:spTree>
    <p:extLst>
      <p:ext uri="{BB962C8B-B14F-4D97-AF65-F5344CB8AC3E}">
        <p14:creationId xmlns:p14="http://schemas.microsoft.com/office/powerpoint/2010/main" val="3499578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What are bioinformatics and genomics?</a:t>
            </a:r>
          </a:p>
        </p:txBody>
      </p:sp>
      <p:pic>
        <p:nvPicPr>
          <p:cNvPr id="1026" name="Picture 2" descr="4,065 Question mark cartoon Stock Photos, Question mark cartoon Images |  Depositphotos®">
            <a:extLst>
              <a:ext uri="{FF2B5EF4-FFF2-40B4-BE49-F238E27FC236}">
                <a16:creationId xmlns:a16="http://schemas.microsoft.com/office/drawing/2014/main" id="{C1827E3F-BB69-D94A-BAA9-51BAEDED0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9061" y="1690688"/>
            <a:ext cx="4973877" cy="4973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289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Japonese</a:t>
            </a:r>
            <a:r>
              <a:rPr lang="en-US" dirty="0"/>
              <a:t> canopy plant</a:t>
            </a:r>
          </a:p>
        </p:txBody>
      </p:sp>
      <p:sp>
        <p:nvSpPr>
          <p:cNvPr id="3" name="Content Placeholder 2">
            <a:extLst>
              <a:ext uri="{FF2B5EF4-FFF2-40B4-BE49-F238E27FC236}">
                <a16:creationId xmlns:a16="http://schemas.microsoft.com/office/drawing/2014/main" id="{084FE5B6-FF12-C147-A38A-F2170DB65260}"/>
              </a:ext>
            </a:extLst>
          </p:cNvPr>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37886" y="1417638"/>
            <a:ext cx="7116228" cy="4987290"/>
          </a:xfrm>
          <a:prstGeom prst="rect">
            <a:avLst/>
          </a:prstGeom>
        </p:spPr>
      </p:pic>
    </p:spTree>
    <p:extLst>
      <p:ext uri="{BB962C8B-B14F-4D97-AF65-F5344CB8AC3E}">
        <p14:creationId xmlns:p14="http://schemas.microsoft.com/office/powerpoint/2010/main" val="717901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lgn="ctr"/>
            <a:r>
              <a:rPr lang="en-US" sz="3200" i="1" dirty="0">
                <a:latin typeface="Times New Roman" charset="0"/>
                <a:ea typeface="ＭＳ Ｐゴシック" charset="-128"/>
                <a:cs typeface="ＭＳ Ｐゴシック" charset="-128"/>
              </a:rPr>
              <a:t>How do humans (and other vertebrates) get by with no more genes than a nematode?</a:t>
            </a:r>
            <a:br>
              <a:rPr lang="en-US" sz="3200" i="1" dirty="0">
                <a:latin typeface="Times New Roman" charset="0"/>
                <a:ea typeface="ＭＳ Ｐゴシック" charset="-128"/>
                <a:cs typeface="ＭＳ Ｐゴシック" charset="-128"/>
              </a:rPr>
            </a:br>
            <a:br>
              <a:rPr lang="en-US" sz="3200" i="1" dirty="0">
                <a:latin typeface="Times New Roman" charset="0"/>
                <a:ea typeface="ＭＳ Ｐゴシック" charset="-128"/>
                <a:cs typeface="ＭＳ Ｐゴシック" charset="-128"/>
              </a:rPr>
            </a:br>
            <a:r>
              <a:rPr lang="en-US" sz="3200" dirty="0">
                <a:latin typeface="Times New Roman" charset="0"/>
                <a:ea typeface="ＭＳ Ｐゴシック" charset="-128"/>
                <a:cs typeface="ＭＳ Ｐゴシック" charset="-128"/>
              </a:rPr>
              <a:t>[1 min pair-share]</a:t>
            </a:r>
            <a:endParaRPr lang="en-US" i="1" dirty="0"/>
          </a:p>
        </p:txBody>
      </p:sp>
      <p:sp>
        <p:nvSpPr>
          <p:cNvPr id="3" name="Subtitle 2"/>
          <p:cNvSpPr>
            <a:spLocks noGrp="1"/>
          </p:cNvSpPr>
          <p:nvPr>
            <p:ph idx="1"/>
          </p:nvPr>
        </p:nvSpPr>
        <p:spPr/>
        <p:txBody>
          <a:bodyPr>
            <a:normAutofit/>
          </a:bodyPr>
          <a:lstStyle/>
          <a:p>
            <a:r>
              <a:rPr lang="en-US" dirty="0">
                <a:solidFill>
                  <a:srgbClr val="FF6600"/>
                </a:solidFill>
              </a:rPr>
              <a:t>Vertebrate genomes can produce more than one polypeptide per gene because of alternative splicing of RNA transcripts!</a:t>
            </a:r>
          </a:p>
        </p:txBody>
      </p:sp>
      <p:pic>
        <p:nvPicPr>
          <p:cNvPr id="4" name="Picture 3"/>
          <p:cNvPicPr>
            <a:picLocks noChangeAspect="1"/>
          </p:cNvPicPr>
          <p:nvPr/>
        </p:nvPicPr>
        <p:blipFill>
          <a:blip r:embed="rId3"/>
          <a:stretch>
            <a:fillRect/>
          </a:stretch>
        </p:blipFill>
        <p:spPr>
          <a:xfrm>
            <a:off x="4050872" y="3429000"/>
            <a:ext cx="4090255" cy="2714442"/>
          </a:xfrm>
          <a:prstGeom prst="rect">
            <a:avLst/>
          </a:prstGeom>
        </p:spPr>
      </p:pic>
    </p:spTree>
    <p:extLst>
      <p:ext uri="{BB962C8B-B14F-4D97-AF65-F5344CB8AC3E}">
        <p14:creationId xmlns:p14="http://schemas.microsoft.com/office/powerpoint/2010/main" val="36693699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RNA Processing</a:t>
            </a:r>
          </a:p>
        </p:txBody>
      </p:sp>
      <p:sp>
        <p:nvSpPr>
          <p:cNvPr id="3" name="Content Placeholder 2"/>
          <p:cNvSpPr>
            <a:spLocks noGrp="1"/>
          </p:cNvSpPr>
          <p:nvPr>
            <p:ph idx="1"/>
          </p:nvPr>
        </p:nvSpPr>
        <p:spPr/>
        <p:txBody>
          <a:bodyPr/>
          <a:lstStyle/>
          <a:p>
            <a:r>
              <a:rPr lang="en-US" dirty="0"/>
              <a:t>In </a:t>
            </a:r>
            <a:r>
              <a:rPr lang="en-US" b="1" dirty="0"/>
              <a:t>alternative RNA splicing</a:t>
            </a:r>
            <a:r>
              <a:rPr lang="en-US" dirty="0"/>
              <a:t>, different mRNA molecules are produced from the same primary transcript, depending on which RNA segments are treated as exons and which as introns</a:t>
            </a:r>
          </a:p>
          <a:p>
            <a:endParaRPr lang="en-US" dirty="0"/>
          </a:p>
          <a:p>
            <a:r>
              <a:rPr lang="en-US" dirty="0"/>
              <a:t>The same DNA sequence can thus generate multiple functional proteins</a:t>
            </a:r>
          </a:p>
        </p:txBody>
      </p:sp>
    </p:spTree>
    <p:extLst>
      <p:ext uri="{BB962C8B-B14F-4D97-AF65-F5344CB8AC3E}">
        <p14:creationId xmlns:p14="http://schemas.microsoft.com/office/powerpoint/2010/main" val="3672417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18_13AltRNASplicing-U.jpg"/>
          <p:cNvPicPr>
            <a:picLocks noChangeAspect="1"/>
          </p:cNvPicPr>
          <p:nvPr/>
        </p:nvPicPr>
        <p:blipFill rotWithShape="1">
          <a:blip r:embed="rId3">
            <a:extLst>
              <a:ext uri="{28A0092B-C50C-407E-A947-70E740481C1C}">
                <a14:useLocalDpi xmlns:a14="http://schemas.microsoft.com/office/drawing/2010/main" val="0"/>
              </a:ext>
            </a:extLst>
          </a:blip>
          <a:srcRect b="3035"/>
          <a:stretch/>
        </p:blipFill>
        <p:spPr>
          <a:xfrm>
            <a:off x="1822704" y="603504"/>
            <a:ext cx="8546592" cy="5479498"/>
          </a:xfrm>
          <a:prstGeom prst="rect">
            <a:avLst/>
          </a:prstGeom>
        </p:spPr>
      </p:pic>
      <p:sp>
        <p:nvSpPr>
          <p:cNvPr id="9217" name="Rectangle 3"/>
          <p:cNvSpPr>
            <a:spLocks noGrp="1" noChangeArrowheads="1"/>
          </p:cNvSpPr>
          <p:nvPr>
            <p:ph type="title"/>
          </p:nvPr>
        </p:nvSpPr>
        <p:spPr bwMode="auto">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317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gn="l" eaLnBrk="1" hangingPunct="1"/>
            <a:r>
              <a:rPr lang="en-US" sz="1200" dirty="0">
                <a:latin typeface="Arial" charset="0"/>
              </a:rPr>
              <a:t>Figure 18.13</a:t>
            </a:r>
          </a:p>
        </p:txBody>
      </p:sp>
      <p:sp>
        <p:nvSpPr>
          <p:cNvPr id="2" name="Content Placeholder 1">
            <a:extLst>
              <a:ext uri="{FF2B5EF4-FFF2-40B4-BE49-F238E27FC236}">
                <a16:creationId xmlns:a16="http://schemas.microsoft.com/office/drawing/2014/main" id="{16BED948-6F23-2840-A3A8-2ADFB229DC66}"/>
              </a:ext>
            </a:extLst>
          </p:cNvPr>
          <p:cNvSpPr>
            <a:spLocks noGrp="1"/>
          </p:cNvSpPr>
          <p:nvPr>
            <p:ph idx="1"/>
          </p:nvPr>
        </p:nvSpPr>
        <p:spPr/>
        <p:txBody>
          <a:bodyPr/>
          <a:lstStyle/>
          <a:p>
            <a:endParaRPr lang="en-US"/>
          </a:p>
        </p:txBody>
      </p:sp>
      <p:sp>
        <p:nvSpPr>
          <p:cNvPr id="138" name="Text Box 31"/>
          <p:cNvSpPr txBox="1">
            <a:spLocks noChangeArrowheads="1"/>
          </p:cNvSpPr>
          <p:nvPr/>
        </p:nvSpPr>
        <p:spPr bwMode="auto">
          <a:xfrm>
            <a:off x="5696992" y="591296"/>
            <a:ext cx="1407539" cy="275292"/>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2100" dirty="0">
                <a:solidFill>
                  <a:srgbClr val="000000"/>
                </a:solidFill>
                <a:latin typeface="Arial" charset="0"/>
              </a:rPr>
              <a:t>Exons</a:t>
            </a:r>
          </a:p>
        </p:txBody>
      </p:sp>
      <p:sp>
        <p:nvSpPr>
          <p:cNvPr id="5" name="Text Box 31"/>
          <p:cNvSpPr txBox="1">
            <a:spLocks noChangeArrowheads="1"/>
          </p:cNvSpPr>
          <p:nvPr/>
        </p:nvSpPr>
        <p:spPr bwMode="auto">
          <a:xfrm>
            <a:off x="5421909" y="5020533"/>
            <a:ext cx="1782249" cy="30467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2000" dirty="0">
                <a:solidFill>
                  <a:srgbClr val="000000"/>
                </a:solidFill>
                <a:latin typeface="Arial" charset="0"/>
              </a:rPr>
              <a:t>RNA splicing</a:t>
            </a:r>
          </a:p>
        </p:txBody>
      </p:sp>
      <p:cxnSp>
        <p:nvCxnSpPr>
          <p:cNvPr id="4" name="Straight Connector 3"/>
          <p:cNvCxnSpPr/>
          <p:nvPr/>
        </p:nvCxnSpPr>
        <p:spPr bwMode="auto">
          <a:xfrm flipV="1">
            <a:off x="3743653" y="926432"/>
            <a:ext cx="2350900" cy="845368"/>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cxnSp>
        <p:nvCxnSpPr>
          <p:cNvPr id="7" name="Straight Connector 6"/>
          <p:cNvCxnSpPr/>
          <p:nvPr/>
        </p:nvCxnSpPr>
        <p:spPr bwMode="auto">
          <a:xfrm>
            <a:off x="6090694" y="926432"/>
            <a:ext cx="2559355" cy="845368"/>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cxnSp>
        <p:nvCxnSpPr>
          <p:cNvPr id="9" name="Straight Connector 8"/>
          <p:cNvCxnSpPr/>
          <p:nvPr/>
        </p:nvCxnSpPr>
        <p:spPr bwMode="auto">
          <a:xfrm>
            <a:off x="6090694" y="926431"/>
            <a:ext cx="911023" cy="841508"/>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cxnSp>
        <p:nvCxnSpPr>
          <p:cNvPr id="11" name="Straight Connector 10"/>
          <p:cNvCxnSpPr/>
          <p:nvPr/>
        </p:nvCxnSpPr>
        <p:spPr bwMode="auto">
          <a:xfrm>
            <a:off x="6090692" y="934152"/>
            <a:ext cx="0" cy="833788"/>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sp>
        <p:nvSpPr>
          <p:cNvPr id="12" name="Right Brace 11"/>
          <p:cNvSpPr/>
          <p:nvPr/>
        </p:nvSpPr>
        <p:spPr bwMode="auto">
          <a:xfrm rot="5400000">
            <a:off x="6142818" y="-494182"/>
            <a:ext cx="303026" cy="5568412"/>
          </a:xfrm>
          <a:prstGeom prst="rightBrace">
            <a:avLst>
              <a:gd name="adj1" fmla="val 24637"/>
              <a:gd name="adj2" fmla="val 50000"/>
            </a:avLst>
          </a:prstGeom>
          <a:noFill/>
          <a:ln w="12700" cap="flat" cmpd="sng" algn="ctr">
            <a:solidFill>
              <a:schemeClr val="tx1"/>
            </a:solidFill>
            <a:prstDash val="solid"/>
            <a:round/>
            <a:headEnd type="none" w="med" len="med"/>
            <a:tailEnd type="none" w="med" len="med"/>
          </a:ln>
          <a:effectLst/>
        </p:spPr>
        <p:txBody>
          <a:bodyPr rtlCol="0" anchor="ctr"/>
          <a:lstStyle/>
          <a:p>
            <a:pPr algn="ctr" eaLnBrk="0" hangingPunct="0"/>
            <a:endParaRPr lang="en-US" b="1">
              <a:solidFill>
                <a:srgbClr val="000000"/>
              </a:solidFill>
              <a:latin typeface="Times" charset="0"/>
              <a:ea typeface="ＭＳ Ｐゴシック" charset="0"/>
            </a:endParaRPr>
          </a:p>
        </p:txBody>
      </p:sp>
      <p:sp>
        <p:nvSpPr>
          <p:cNvPr id="15" name="Text Box 31"/>
          <p:cNvSpPr txBox="1">
            <a:spLocks noChangeArrowheads="1"/>
          </p:cNvSpPr>
          <p:nvPr/>
        </p:nvSpPr>
        <p:spPr bwMode="auto">
          <a:xfrm>
            <a:off x="3675516" y="4018923"/>
            <a:ext cx="6923213" cy="30467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852488" algn="l"/>
                <a:tab pos="2305050" algn="l"/>
                <a:tab pos="3232150" algn="l"/>
                <a:tab pos="4887913" algn="l"/>
              </a:tabLst>
            </a:pPr>
            <a:r>
              <a:rPr lang="en-US" sz="1900" dirty="0">
                <a:solidFill>
                  <a:srgbClr val="FFFFFF"/>
                </a:solidFill>
                <a:latin typeface="Arial" charset="0"/>
              </a:rPr>
              <a:t>1	2	3	4	5</a:t>
            </a:r>
          </a:p>
        </p:txBody>
      </p:sp>
      <p:sp>
        <p:nvSpPr>
          <p:cNvPr id="16" name="Text Box 31"/>
          <p:cNvSpPr txBox="1">
            <a:spLocks noChangeArrowheads="1"/>
          </p:cNvSpPr>
          <p:nvPr/>
        </p:nvSpPr>
        <p:spPr bwMode="auto">
          <a:xfrm>
            <a:off x="3686006" y="1762376"/>
            <a:ext cx="6920419" cy="30467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852488" algn="l"/>
                <a:tab pos="2287588" algn="l"/>
                <a:tab pos="3208338" algn="l"/>
                <a:tab pos="4879975" algn="l"/>
              </a:tabLst>
            </a:pPr>
            <a:r>
              <a:rPr lang="en-US" sz="1900" dirty="0">
                <a:solidFill>
                  <a:srgbClr val="FFFFFF"/>
                </a:solidFill>
                <a:latin typeface="Arial" charset="0"/>
              </a:rPr>
              <a:t>1	2	3	4	5</a:t>
            </a:r>
          </a:p>
        </p:txBody>
      </p:sp>
      <p:sp>
        <p:nvSpPr>
          <p:cNvPr id="17" name="Text Box 31"/>
          <p:cNvSpPr txBox="1">
            <a:spLocks noChangeArrowheads="1"/>
          </p:cNvSpPr>
          <p:nvPr/>
        </p:nvSpPr>
        <p:spPr bwMode="auto">
          <a:xfrm>
            <a:off x="3085695" y="5642136"/>
            <a:ext cx="2598423" cy="30467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536575" algn="l"/>
                <a:tab pos="1004888" algn="l"/>
                <a:tab pos="1600200" algn="l"/>
                <a:tab pos="2332038" algn="l"/>
                <a:tab pos="3208338" algn="l"/>
                <a:tab pos="3257550" algn="l"/>
              </a:tabLst>
            </a:pPr>
            <a:r>
              <a:rPr lang="en-US" sz="1900" dirty="0">
                <a:solidFill>
                  <a:srgbClr val="FFFFFF"/>
                </a:solidFill>
                <a:latin typeface="Arial" charset="0"/>
              </a:rPr>
              <a:t>1	2	3	5</a:t>
            </a:r>
          </a:p>
        </p:txBody>
      </p:sp>
      <p:sp>
        <p:nvSpPr>
          <p:cNvPr id="18" name="Text Box 31"/>
          <p:cNvSpPr txBox="1">
            <a:spLocks noChangeArrowheads="1"/>
          </p:cNvSpPr>
          <p:nvPr/>
        </p:nvSpPr>
        <p:spPr bwMode="auto">
          <a:xfrm>
            <a:off x="7174451" y="5643174"/>
            <a:ext cx="2814783" cy="30467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544513" algn="l"/>
                <a:tab pos="1069975" algn="l"/>
                <a:tab pos="1774825" algn="l"/>
                <a:tab pos="2332038" algn="l"/>
                <a:tab pos="3208338" algn="l"/>
                <a:tab pos="3257550" algn="l"/>
              </a:tabLst>
            </a:pPr>
            <a:r>
              <a:rPr lang="en-US" sz="1900" dirty="0">
                <a:solidFill>
                  <a:srgbClr val="FFFFFF"/>
                </a:solidFill>
                <a:latin typeface="Arial" charset="0"/>
              </a:rPr>
              <a:t>1	2	4	5</a:t>
            </a:r>
          </a:p>
        </p:txBody>
      </p:sp>
      <p:sp>
        <p:nvSpPr>
          <p:cNvPr id="19" name="Text Box 31"/>
          <p:cNvSpPr txBox="1">
            <a:spLocks noChangeArrowheads="1"/>
          </p:cNvSpPr>
          <p:nvPr/>
        </p:nvSpPr>
        <p:spPr bwMode="auto">
          <a:xfrm>
            <a:off x="6059910" y="5575524"/>
            <a:ext cx="474228" cy="30467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2000" dirty="0">
                <a:solidFill>
                  <a:srgbClr val="000000"/>
                </a:solidFill>
                <a:latin typeface="Arial" charset="0"/>
              </a:rPr>
              <a:t>OR</a:t>
            </a:r>
          </a:p>
        </p:txBody>
      </p:sp>
      <p:sp>
        <p:nvSpPr>
          <p:cNvPr id="20" name="Text Box 31"/>
          <p:cNvSpPr txBox="1">
            <a:spLocks noChangeArrowheads="1"/>
          </p:cNvSpPr>
          <p:nvPr/>
        </p:nvSpPr>
        <p:spPr bwMode="auto">
          <a:xfrm>
            <a:off x="5214888" y="2405580"/>
            <a:ext cx="2294279" cy="30467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2000" dirty="0">
                <a:solidFill>
                  <a:srgbClr val="000000"/>
                </a:solidFill>
                <a:latin typeface="Arial" charset="0"/>
              </a:rPr>
              <a:t>Troponin T gene</a:t>
            </a:r>
          </a:p>
        </p:txBody>
      </p:sp>
      <p:sp>
        <p:nvSpPr>
          <p:cNvPr id="21" name="Text Box 31"/>
          <p:cNvSpPr txBox="1">
            <a:spLocks noChangeArrowheads="1"/>
          </p:cNvSpPr>
          <p:nvPr/>
        </p:nvSpPr>
        <p:spPr bwMode="auto">
          <a:xfrm>
            <a:off x="1849794" y="1766079"/>
            <a:ext cx="714235" cy="30467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2000" dirty="0">
                <a:solidFill>
                  <a:srgbClr val="000000"/>
                </a:solidFill>
                <a:latin typeface="Arial" charset="0"/>
              </a:rPr>
              <a:t>DNA</a:t>
            </a:r>
          </a:p>
        </p:txBody>
      </p:sp>
      <p:sp>
        <p:nvSpPr>
          <p:cNvPr id="22" name="Text Box 31"/>
          <p:cNvSpPr txBox="1">
            <a:spLocks noChangeArrowheads="1"/>
          </p:cNvSpPr>
          <p:nvPr/>
        </p:nvSpPr>
        <p:spPr bwMode="auto">
          <a:xfrm>
            <a:off x="1854795" y="3716043"/>
            <a:ext cx="1414255" cy="96387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2000" dirty="0">
                <a:solidFill>
                  <a:srgbClr val="000000"/>
                </a:solidFill>
                <a:latin typeface="Arial" charset="0"/>
              </a:rPr>
              <a:t>Primary</a:t>
            </a:r>
            <a:br>
              <a:rPr lang="en-US" sz="2000" dirty="0">
                <a:solidFill>
                  <a:srgbClr val="000000"/>
                </a:solidFill>
                <a:latin typeface="Arial" charset="0"/>
              </a:rPr>
            </a:br>
            <a:r>
              <a:rPr lang="en-US" sz="2000" dirty="0">
                <a:solidFill>
                  <a:srgbClr val="000000"/>
                </a:solidFill>
                <a:latin typeface="Arial" charset="0"/>
              </a:rPr>
              <a:t>RNA</a:t>
            </a:r>
            <a:br>
              <a:rPr lang="en-US" sz="2000" dirty="0">
                <a:solidFill>
                  <a:srgbClr val="000000"/>
                </a:solidFill>
                <a:latin typeface="Arial" charset="0"/>
              </a:rPr>
            </a:br>
            <a:r>
              <a:rPr lang="en-US" sz="2000" dirty="0">
                <a:solidFill>
                  <a:srgbClr val="000000"/>
                </a:solidFill>
                <a:latin typeface="Arial" charset="0"/>
              </a:rPr>
              <a:t>transcript</a:t>
            </a:r>
          </a:p>
        </p:txBody>
      </p:sp>
      <p:sp>
        <p:nvSpPr>
          <p:cNvPr id="23" name="Text Box 31"/>
          <p:cNvSpPr txBox="1">
            <a:spLocks noChangeArrowheads="1"/>
          </p:cNvSpPr>
          <p:nvPr/>
        </p:nvSpPr>
        <p:spPr bwMode="auto">
          <a:xfrm>
            <a:off x="1874794" y="5656008"/>
            <a:ext cx="909243" cy="303886"/>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r>
              <a:rPr lang="en-US" sz="2000" dirty="0">
                <a:solidFill>
                  <a:srgbClr val="000000"/>
                </a:solidFill>
                <a:latin typeface="Arial" charset="0"/>
              </a:rPr>
              <a:t>mRNA</a:t>
            </a:r>
          </a:p>
        </p:txBody>
      </p:sp>
    </p:spTree>
    <p:extLst>
      <p:ext uri="{BB962C8B-B14F-4D97-AF65-F5344CB8AC3E}">
        <p14:creationId xmlns:p14="http://schemas.microsoft.com/office/powerpoint/2010/main" val="2373246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dirty="0"/>
              <a:t>Gene Density and Noncoding DNA</a:t>
            </a:r>
          </a:p>
        </p:txBody>
      </p:sp>
      <p:sp>
        <p:nvSpPr>
          <p:cNvPr id="61442" name="Rectangle 3"/>
          <p:cNvSpPr>
            <a:spLocks noGrp="1" noChangeArrowheads="1"/>
          </p:cNvSpPr>
          <p:nvPr>
            <p:ph idx="1"/>
          </p:nvPr>
        </p:nvSpPr>
        <p:spPr/>
        <p:txBody>
          <a:bodyPr/>
          <a:lstStyle/>
          <a:p>
            <a:r>
              <a:rPr lang="en-US" dirty="0"/>
              <a:t>Humans and other mammals have the lowest gene density, or number of genes, in a given length of DNA</a:t>
            </a:r>
          </a:p>
          <a:p>
            <a:r>
              <a:rPr lang="en-US" dirty="0"/>
              <a:t>Multicellular eukaryotes have many introns within genes and a large amount of noncoding DNA between genes </a:t>
            </a:r>
          </a:p>
          <a:p>
            <a:r>
              <a:rPr lang="en-US" dirty="0"/>
              <a:t>Most DNA in bacterial genomes consists of genes, and lack introns</a:t>
            </a:r>
          </a:p>
        </p:txBody>
      </p:sp>
    </p:spTree>
    <p:extLst>
      <p:ext uri="{BB962C8B-B14F-4D97-AF65-F5344CB8AC3E}">
        <p14:creationId xmlns:p14="http://schemas.microsoft.com/office/powerpoint/2010/main" val="3571581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normAutofit/>
          </a:bodyPr>
          <a:lstStyle/>
          <a:p>
            <a:r>
              <a:rPr lang="en-US" dirty="0" err="1"/>
              <a:t>Multicellular</a:t>
            </a:r>
            <a:r>
              <a:rPr lang="en-US" dirty="0"/>
              <a:t> eukaryotes have lots of non-coding DNA and </a:t>
            </a:r>
            <a:r>
              <a:rPr lang="en-US" dirty="0" err="1"/>
              <a:t>multigene</a:t>
            </a:r>
            <a:r>
              <a:rPr lang="en-US" dirty="0"/>
              <a:t> families</a:t>
            </a:r>
          </a:p>
        </p:txBody>
      </p:sp>
      <p:sp>
        <p:nvSpPr>
          <p:cNvPr id="63490" name="Rectangle 3"/>
          <p:cNvSpPr>
            <a:spLocks noGrp="1" noChangeArrowheads="1"/>
          </p:cNvSpPr>
          <p:nvPr>
            <p:ph idx="1"/>
          </p:nvPr>
        </p:nvSpPr>
        <p:spPr/>
        <p:txBody>
          <a:bodyPr/>
          <a:lstStyle/>
          <a:p>
            <a:r>
              <a:rPr lang="en-US" dirty="0"/>
              <a:t>Sequencing of the human genome reveals that 98.5% does not code for proteins, </a:t>
            </a:r>
            <a:r>
              <a:rPr lang="en-US" dirty="0" err="1"/>
              <a:t>rRNAs</a:t>
            </a:r>
            <a:r>
              <a:rPr lang="en-US" dirty="0"/>
              <a:t>, or </a:t>
            </a:r>
            <a:r>
              <a:rPr lang="en-US" dirty="0" err="1"/>
              <a:t>tRNAs</a:t>
            </a:r>
            <a:endParaRPr lang="en-US" dirty="0"/>
          </a:p>
          <a:p>
            <a:r>
              <a:rPr lang="en-US" dirty="0"/>
              <a:t>About a quarter of the human genome codes for introns and gene-related regulatory sequences</a:t>
            </a:r>
          </a:p>
          <a:p>
            <a:endParaRPr lang="en-US" dirty="0"/>
          </a:p>
        </p:txBody>
      </p:sp>
    </p:spTree>
    <p:extLst>
      <p:ext uri="{BB962C8B-B14F-4D97-AF65-F5344CB8AC3E}">
        <p14:creationId xmlns:p14="http://schemas.microsoft.com/office/powerpoint/2010/main" val="1619816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62302" y="1057277"/>
            <a:ext cx="5857875" cy="4733925"/>
          </a:xfrm>
          <a:prstGeom prst="rect">
            <a:avLst/>
          </a:prstGeom>
        </p:spPr>
        <p:style>
          <a:lnRef idx="2">
            <a:schemeClr val="dk1"/>
          </a:lnRef>
          <a:fillRef idx="1">
            <a:schemeClr val="lt1"/>
          </a:fillRef>
          <a:effectRef idx="0">
            <a:schemeClr val="dk1"/>
          </a:effectRef>
          <a:fontRef idx="minor">
            <a:schemeClr val="dk1"/>
          </a:fontRef>
        </p:style>
      </p:pic>
      <p:sp>
        <p:nvSpPr>
          <p:cNvPr id="3" name="Title 2">
            <a:extLst>
              <a:ext uri="{FF2B5EF4-FFF2-40B4-BE49-F238E27FC236}">
                <a16:creationId xmlns:a16="http://schemas.microsoft.com/office/drawing/2014/main" id="{C026C0D6-FCDD-CD4A-9C0B-C95C5C849E2D}"/>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16CDD815-3BE1-364F-95BF-2B9133CF6A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57008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1_06HumanDNATypes-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288" y="141042"/>
            <a:ext cx="6821424" cy="6437376"/>
          </a:xfrm>
          <a:prstGeom prst="rect">
            <a:avLst/>
          </a:prstGeom>
        </p:spPr>
      </p:pic>
      <p:sp>
        <p:nvSpPr>
          <p:cNvPr id="9217" name="Rectangle 3"/>
          <p:cNvSpPr>
            <a:spLocks noGrp="1" noChangeArrowheads="1"/>
          </p:cNvSpPr>
          <p:nvPr>
            <p:ph type="title"/>
          </p:nvPr>
        </p:nvSpPr>
        <p:spPr bwMode="auto">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317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gn="l" eaLnBrk="1" hangingPunct="1"/>
            <a:r>
              <a:rPr lang="en-US" sz="1200" dirty="0">
                <a:latin typeface="Arial" charset="0"/>
              </a:rPr>
              <a:t>Figure 21.6</a:t>
            </a:r>
          </a:p>
        </p:txBody>
      </p:sp>
      <p:sp>
        <p:nvSpPr>
          <p:cNvPr id="3" name="Content Placeholder 2">
            <a:extLst>
              <a:ext uri="{FF2B5EF4-FFF2-40B4-BE49-F238E27FC236}">
                <a16:creationId xmlns:a16="http://schemas.microsoft.com/office/drawing/2014/main" id="{41AFCCDD-4435-5C4B-BE9F-27012184B86F}"/>
              </a:ext>
            </a:extLst>
          </p:cNvPr>
          <p:cNvSpPr>
            <a:spLocks noGrp="1"/>
          </p:cNvSpPr>
          <p:nvPr>
            <p:ph idx="1"/>
          </p:nvPr>
        </p:nvSpPr>
        <p:spPr/>
        <p:txBody>
          <a:bodyPr/>
          <a:lstStyle/>
          <a:p>
            <a:endParaRPr lang="en-US"/>
          </a:p>
        </p:txBody>
      </p:sp>
      <p:sp>
        <p:nvSpPr>
          <p:cNvPr id="27" name="Text Box 31"/>
          <p:cNvSpPr txBox="1">
            <a:spLocks noChangeArrowheads="1"/>
          </p:cNvSpPr>
          <p:nvPr/>
        </p:nvSpPr>
        <p:spPr bwMode="auto">
          <a:xfrm>
            <a:off x="4050281" y="134804"/>
            <a:ext cx="1507632" cy="322786"/>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r>
              <a:rPr lang="en-US" sz="1800" dirty="0">
                <a:solidFill>
                  <a:srgbClr val="000000"/>
                </a:solidFill>
                <a:latin typeface="Arial" charset="0"/>
              </a:rPr>
              <a:t>Exons (1.5%)</a:t>
            </a:r>
          </a:p>
        </p:txBody>
      </p:sp>
      <p:cxnSp>
        <p:nvCxnSpPr>
          <p:cNvPr id="6" name="Straight Connector 5"/>
          <p:cNvCxnSpPr/>
          <p:nvPr/>
        </p:nvCxnSpPr>
        <p:spPr bwMode="auto">
          <a:xfrm>
            <a:off x="5532968" y="271650"/>
            <a:ext cx="99411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cxnSp>
        <p:nvCxnSpPr>
          <p:cNvPr id="7" name="Straight Connector 6"/>
          <p:cNvCxnSpPr/>
          <p:nvPr/>
        </p:nvCxnSpPr>
        <p:spPr bwMode="auto">
          <a:xfrm flipH="1" flipV="1">
            <a:off x="6523568" y="266702"/>
            <a:ext cx="4235" cy="409233"/>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cxnSp>
        <p:nvCxnSpPr>
          <p:cNvPr id="9" name="Straight Connector 8"/>
          <p:cNvCxnSpPr/>
          <p:nvPr/>
        </p:nvCxnSpPr>
        <p:spPr bwMode="auto">
          <a:xfrm flipV="1">
            <a:off x="7048502" y="279400"/>
            <a:ext cx="385233" cy="40500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cxnSp>
        <p:nvCxnSpPr>
          <p:cNvPr id="11" name="Straight Connector 10"/>
          <p:cNvCxnSpPr/>
          <p:nvPr/>
        </p:nvCxnSpPr>
        <p:spPr bwMode="auto">
          <a:xfrm flipV="1">
            <a:off x="3020486" y="3854450"/>
            <a:ext cx="1291167" cy="21450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cxnSp>
        <p:nvCxnSpPr>
          <p:cNvPr id="13" name="Straight Connector 12"/>
          <p:cNvCxnSpPr/>
          <p:nvPr/>
        </p:nvCxnSpPr>
        <p:spPr bwMode="auto">
          <a:xfrm flipV="1">
            <a:off x="4457701" y="5034151"/>
            <a:ext cx="572901" cy="51575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cxnSp>
        <p:nvCxnSpPr>
          <p:cNvPr id="15" name="Straight Connector 14"/>
          <p:cNvCxnSpPr/>
          <p:nvPr/>
        </p:nvCxnSpPr>
        <p:spPr bwMode="auto">
          <a:xfrm flipH="1">
            <a:off x="5803903" y="5662800"/>
            <a:ext cx="137583" cy="39510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cxnSp>
        <p:nvCxnSpPr>
          <p:cNvPr id="17" name="Straight Connector 16"/>
          <p:cNvCxnSpPr/>
          <p:nvPr/>
        </p:nvCxnSpPr>
        <p:spPr bwMode="auto">
          <a:xfrm>
            <a:off x="7395635" y="5631050"/>
            <a:ext cx="218017" cy="41415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cxnSp>
      <p:sp>
        <p:nvSpPr>
          <p:cNvPr id="19" name="Text Box 31"/>
          <p:cNvSpPr txBox="1">
            <a:spLocks noChangeArrowheads="1"/>
          </p:cNvSpPr>
          <p:nvPr/>
        </p:nvSpPr>
        <p:spPr bwMode="auto">
          <a:xfrm>
            <a:off x="7492054" y="122749"/>
            <a:ext cx="1752835" cy="544208"/>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r>
              <a:rPr lang="en-US" sz="1800" dirty="0">
                <a:solidFill>
                  <a:srgbClr val="000000"/>
                </a:solidFill>
                <a:latin typeface="Arial" charset="0"/>
              </a:rPr>
              <a:t>Regulatory</a:t>
            </a:r>
            <a:br>
              <a:rPr lang="en-US" sz="1800" dirty="0">
                <a:solidFill>
                  <a:srgbClr val="000000"/>
                </a:solidFill>
                <a:latin typeface="Arial" charset="0"/>
              </a:rPr>
            </a:br>
            <a:r>
              <a:rPr lang="en-US" sz="1800" dirty="0">
                <a:solidFill>
                  <a:srgbClr val="000000"/>
                </a:solidFill>
                <a:latin typeface="Arial" charset="0"/>
              </a:rPr>
              <a:t>sequences (5%)</a:t>
            </a:r>
          </a:p>
        </p:txBody>
      </p:sp>
      <p:sp>
        <p:nvSpPr>
          <p:cNvPr id="20" name="Text Box 31"/>
          <p:cNvSpPr txBox="1">
            <a:spLocks noChangeArrowheads="1"/>
          </p:cNvSpPr>
          <p:nvPr/>
        </p:nvSpPr>
        <p:spPr bwMode="auto">
          <a:xfrm>
            <a:off x="7352066" y="1810060"/>
            <a:ext cx="759819" cy="629354"/>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r>
              <a:rPr lang="en-US" sz="1800" dirty="0">
                <a:solidFill>
                  <a:srgbClr val="000000"/>
                </a:solidFill>
                <a:latin typeface="Arial" charset="0"/>
              </a:rPr>
              <a:t>Introns</a:t>
            </a:r>
            <a:br>
              <a:rPr lang="en-US" sz="1800" dirty="0">
                <a:solidFill>
                  <a:srgbClr val="000000"/>
                </a:solidFill>
                <a:latin typeface="Arial" charset="0"/>
              </a:rPr>
            </a:br>
            <a:r>
              <a:rPr lang="en-US" sz="1800" dirty="0">
                <a:solidFill>
                  <a:srgbClr val="000000"/>
                </a:solidFill>
                <a:latin typeface="Arial" charset="0"/>
              </a:rPr>
              <a:t>(</a:t>
            </a:r>
            <a:r>
              <a:rPr lang="en-US" sz="1800" dirty="0">
                <a:solidFill>
                  <a:srgbClr val="000000"/>
                </a:solidFill>
                <a:latin typeface="Symbol Std"/>
                <a:cs typeface="Symbol Std"/>
              </a:rPr>
              <a:t>∼</a:t>
            </a:r>
            <a:r>
              <a:rPr lang="en-US" sz="1800" dirty="0">
                <a:solidFill>
                  <a:srgbClr val="000000"/>
                </a:solidFill>
                <a:latin typeface="Arial" charset="0"/>
              </a:rPr>
              <a:t>20%)</a:t>
            </a:r>
          </a:p>
        </p:txBody>
      </p:sp>
      <p:sp>
        <p:nvSpPr>
          <p:cNvPr id="21" name="Text Box 31"/>
          <p:cNvSpPr txBox="1">
            <a:spLocks noChangeArrowheads="1"/>
          </p:cNvSpPr>
          <p:nvPr/>
        </p:nvSpPr>
        <p:spPr bwMode="auto">
          <a:xfrm>
            <a:off x="7431370" y="3387738"/>
            <a:ext cx="1265291" cy="86981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r>
              <a:rPr lang="en-US" sz="1800" dirty="0">
                <a:solidFill>
                  <a:srgbClr val="000000"/>
                </a:solidFill>
                <a:latin typeface="Arial" charset="0"/>
              </a:rPr>
              <a:t>Unique</a:t>
            </a:r>
            <a:br>
              <a:rPr lang="en-US" sz="1800" dirty="0">
                <a:solidFill>
                  <a:srgbClr val="000000"/>
                </a:solidFill>
                <a:latin typeface="Arial" charset="0"/>
              </a:rPr>
            </a:br>
            <a:r>
              <a:rPr lang="en-US" sz="1800" dirty="0">
                <a:solidFill>
                  <a:srgbClr val="000000"/>
                </a:solidFill>
                <a:latin typeface="Arial" charset="0"/>
              </a:rPr>
              <a:t>noncoding</a:t>
            </a:r>
            <a:br>
              <a:rPr lang="en-US" sz="1800" dirty="0">
                <a:solidFill>
                  <a:srgbClr val="000000"/>
                </a:solidFill>
                <a:latin typeface="Arial" charset="0"/>
              </a:rPr>
            </a:br>
            <a:r>
              <a:rPr lang="en-US" sz="1800" dirty="0">
                <a:solidFill>
                  <a:srgbClr val="000000"/>
                </a:solidFill>
                <a:latin typeface="Arial" charset="0"/>
              </a:rPr>
              <a:t>DNA (15%)</a:t>
            </a:r>
          </a:p>
        </p:txBody>
      </p:sp>
      <p:sp>
        <p:nvSpPr>
          <p:cNvPr id="22" name="Text Box 31"/>
          <p:cNvSpPr txBox="1">
            <a:spLocks noChangeArrowheads="1"/>
          </p:cNvSpPr>
          <p:nvPr/>
        </p:nvSpPr>
        <p:spPr bwMode="auto">
          <a:xfrm>
            <a:off x="4531617" y="2205838"/>
            <a:ext cx="1507632" cy="217962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nSpc>
                <a:spcPct val="90000"/>
              </a:lnSpc>
            </a:pPr>
            <a:r>
              <a:rPr lang="en-US" sz="1800" dirty="0">
                <a:solidFill>
                  <a:srgbClr val="000000"/>
                </a:solidFill>
                <a:latin typeface="Arial" charset="0"/>
              </a:rPr>
              <a:t>Repetitive</a:t>
            </a:r>
            <a:br>
              <a:rPr lang="en-US" sz="1800" dirty="0">
                <a:solidFill>
                  <a:srgbClr val="000000"/>
                </a:solidFill>
                <a:latin typeface="Arial" charset="0"/>
              </a:rPr>
            </a:br>
            <a:r>
              <a:rPr lang="en-US" sz="1800" dirty="0">
                <a:solidFill>
                  <a:srgbClr val="000000"/>
                </a:solidFill>
                <a:latin typeface="Arial" charset="0"/>
              </a:rPr>
              <a:t>DNA that</a:t>
            </a:r>
            <a:br>
              <a:rPr lang="en-US" sz="1800" dirty="0">
                <a:solidFill>
                  <a:srgbClr val="000000"/>
                </a:solidFill>
                <a:latin typeface="Arial" charset="0"/>
              </a:rPr>
            </a:br>
            <a:r>
              <a:rPr lang="en-US" sz="1800" dirty="0">
                <a:solidFill>
                  <a:srgbClr val="000000"/>
                </a:solidFill>
                <a:latin typeface="Arial" charset="0"/>
              </a:rPr>
              <a:t>includes</a:t>
            </a:r>
            <a:br>
              <a:rPr lang="en-US" sz="1800" dirty="0">
                <a:solidFill>
                  <a:srgbClr val="000000"/>
                </a:solidFill>
                <a:latin typeface="Arial" charset="0"/>
              </a:rPr>
            </a:br>
            <a:r>
              <a:rPr lang="en-US" sz="1800" dirty="0">
                <a:solidFill>
                  <a:srgbClr val="000000"/>
                </a:solidFill>
                <a:latin typeface="Arial" charset="0"/>
              </a:rPr>
              <a:t>transposable</a:t>
            </a:r>
            <a:br>
              <a:rPr lang="en-US" sz="1800" dirty="0">
                <a:solidFill>
                  <a:srgbClr val="000000"/>
                </a:solidFill>
                <a:latin typeface="Arial" charset="0"/>
              </a:rPr>
            </a:br>
            <a:r>
              <a:rPr lang="en-US" sz="1800" dirty="0">
                <a:solidFill>
                  <a:srgbClr val="000000"/>
                </a:solidFill>
                <a:latin typeface="Arial" charset="0"/>
              </a:rPr>
              <a:t>elements</a:t>
            </a:r>
            <a:br>
              <a:rPr lang="en-US" sz="1800" dirty="0">
                <a:solidFill>
                  <a:srgbClr val="000000"/>
                </a:solidFill>
                <a:latin typeface="Arial" charset="0"/>
              </a:rPr>
            </a:br>
            <a:r>
              <a:rPr lang="en-US" sz="1800" dirty="0">
                <a:solidFill>
                  <a:srgbClr val="000000"/>
                </a:solidFill>
                <a:latin typeface="Arial" charset="0"/>
              </a:rPr>
              <a:t>and related</a:t>
            </a:r>
            <a:br>
              <a:rPr lang="en-US" sz="1800" dirty="0">
                <a:solidFill>
                  <a:srgbClr val="000000"/>
                </a:solidFill>
                <a:latin typeface="Arial" charset="0"/>
              </a:rPr>
            </a:br>
            <a:r>
              <a:rPr lang="en-US" sz="1800" dirty="0">
                <a:solidFill>
                  <a:srgbClr val="000000"/>
                </a:solidFill>
                <a:latin typeface="Arial" charset="0"/>
              </a:rPr>
              <a:t>sequences</a:t>
            </a:r>
            <a:br>
              <a:rPr lang="en-US" sz="1800" dirty="0">
                <a:solidFill>
                  <a:srgbClr val="000000"/>
                </a:solidFill>
                <a:latin typeface="Arial" charset="0"/>
              </a:rPr>
            </a:br>
            <a:r>
              <a:rPr lang="en-US" sz="1800" dirty="0">
                <a:solidFill>
                  <a:srgbClr val="000000"/>
                </a:solidFill>
                <a:latin typeface="Arial" charset="0"/>
              </a:rPr>
              <a:t>(44%)</a:t>
            </a:r>
          </a:p>
        </p:txBody>
      </p:sp>
      <p:sp>
        <p:nvSpPr>
          <p:cNvPr id="23" name="Text Box 31"/>
          <p:cNvSpPr txBox="1">
            <a:spLocks noChangeArrowheads="1"/>
          </p:cNvSpPr>
          <p:nvPr/>
        </p:nvSpPr>
        <p:spPr bwMode="auto">
          <a:xfrm>
            <a:off x="6158030" y="4298073"/>
            <a:ext cx="1725423" cy="133907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nSpc>
                <a:spcPct val="90000"/>
              </a:lnSpc>
            </a:pPr>
            <a:r>
              <a:rPr lang="en-US" sz="1800" dirty="0">
                <a:solidFill>
                  <a:srgbClr val="000000"/>
                </a:solidFill>
                <a:latin typeface="Arial" charset="0"/>
              </a:rPr>
              <a:t>Repetitive</a:t>
            </a:r>
            <a:br>
              <a:rPr lang="en-US" sz="1800" dirty="0">
                <a:solidFill>
                  <a:srgbClr val="000000"/>
                </a:solidFill>
                <a:latin typeface="Arial" charset="0"/>
              </a:rPr>
            </a:br>
            <a:r>
              <a:rPr lang="en-US" sz="1800" dirty="0">
                <a:solidFill>
                  <a:srgbClr val="000000"/>
                </a:solidFill>
                <a:latin typeface="Arial" charset="0"/>
              </a:rPr>
              <a:t>DNA</a:t>
            </a:r>
            <a:br>
              <a:rPr lang="en-US" sz="1800" dirty="0">
                <a:solidFill>
                  <a:srgbClr val="000000"/>
                </a:solidFill>
                <a:latin typeface="Arial" charset="0"/>
              </a:rPr>
            </a:br>
            <a:r>
              <a:rPr lang="en-US" sz="1800" dirty="0">
                <a:solidFill>
                  <a:srgbClr val="000000"/>
                </a:solidFill>
                <a:latin typeface="Arial" charset="0"/>
              </a:rPr>
              <a:t>unrelated to</a:t>
            </a:r>
            <a:br>
              <a:rPr lang="en-US" sz="1800" dirty="0">
                <a:solidFill>
                  <a:srgbClr val="000000"/>
                </a:solidFill>
                <a:latin typeface="Arial" charset="0"/>
              </a:rPr>
            </a:br>
            <a:r>
              <a:rPr lang="en-US" sz="1800" dirty="0">
                <a:solidFill>
                  <a:srgbClr val="000000"/>
                </a:solidFill>
                <a:latin typeface="Arial" charset="0"/>
              </a:rPr>
              <a:t>transposable</a:t>
            </a:r>
            <a:br>
              <a:rPr lang="en-US" sz="1800" dirty="0">
                <a:solidFill>
                  <a:srgbClr val="000000"/>
                </a:solidFill>
                <a:latin typeface="Arial" charset="0"/>
              </a:rPr>
            </a:br>
            <a:r>
              <a:rPr lang="en-US" sz="1800" dirty="0">
                <a:solidFill>
                  <a:srgbClr val="000000"/>
                </a:solidFill>
                <a:latin typeface="Arial" charset="0"/>
              </a:rPr>
              <a:t>elements (14%)</a:t>
            </a:r>
          </a:p>
        </p:txBody>
      </p:sp>
      <p:sp>
        <p:nvSpPr>
          <p:cNvPr id="24" name="Text Box 31"/>
          <p:cNvSpPr txBox="1">
            <a:spLocks noChangeArrowheads="1"/>
          </p:cNvSpPr>
          <p:nvPr/>
        </p:nvSpPr>
        <p:spPr bwMode="auto">
          <a:xfrm>
            <a:off x="2722463" y="3896079"/>
            <a:ext cx="1186332" cy="863982"/>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r>
              <a:rPr lang="en-US" sz="1800" dirty="0">
                <a:solidFill>
                  <a:srgbClr val="000000"/>
                </a:solidFill>
                <a:latin typeface="Arial" charset="0"/>
              </a:rPr>
              <a:t>L1</a:t>
            </a:r>
            <a:br>
              <a:rPr lang="en-US" sz="1800" dirty="0">
                <a:solidFill>
                  <a:srgbClr val="000000"/>
                </a:solidFill>
                <a:latin typeface="Arial" charset="0"/>
              </a:rPr>
            </a:br>
            <a:r>
              <a:rPr lang="en-US" sz="1800" dirty="0">
                <a:solidFill>
                  <a:srgbClr val="000000"/>
                </a:solidFill>
                <a:latin typeface="Arial" charset="0"/>
              </a:rPr>
              <a:t>sequences </a:t>
            </a:r>
            <a:br>
              <a:rPr lang="en-US" sz="1800" dirty="0">
                <a:solidFill>
                  <a:srgbClr val="000000"/>
                </a:solidFill>
                <a:latin typeface="Arial" charset="0"/>
              </a:rPr>
            </a:br>
            <a:r>
              <a:rPr lang="en-US" sz="1800" dirty="0">
                <a:solidFill>
                  <a:srgbClr val="000000"/>
                </a:solidFill>
                <a:latin typeface="Arial" charset="0"/>
              </a:rPr>
              <a:t>(17%)</a:t>
            </a:r>
          </a:p>
        </p:txBody>
      </p:sp>
      <p:sp>
        <p:nvSpPr>
          <p:cNvPr id="25" name="Text Box 31"/>
          <p:cNvSpPr txBox="1">
            <a:spLocks noChangeArrowheads="1"/>
          </p:cNvSpPr>
          <p:nvPr/>
        </p:nvSpPr>
        <p:spPr bwMode="auto">
          <a:xfrm>
            <a:off x="3487054" y="5501163"/>
            <a:ext cx="1445105" cy="592809"/>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r>
              <a:rPr lang="en-US" sz="1800" i="1" dirty="0" err="1">
                <a:solidFill>
                  <a:srgbClr val="000000"/>
                </a:solidFill>
                <a:latin typeface="Arial" charset="0"/>
              </a:rPr>
              <a:t>Alu</a:t>
            </a:r>
            <a:r>
              <a:rPr lang="en-US" sz="1800" dirty="0">
                <a:solidFill>
                  <a:srgbClr val="000000"/>
                </a:solidFill>
                <a:latin typeface="Arial" charset="0"/>
              </a:rPr>
              <a:t> elements</a:t>
            </a:r>
            <a:br>
              <a:rPr lang="en-US" sz="1800" dirty="0">
                <a:solidFill>
                  <a:srgbClr val="000000"/>
                </a:solidFill>
                <a:latin typeface="Arial" charset="0"/>
              </a:rPr>
            </a:br>
            <a:r>
              <a:rPr lang="en-US" sz="1800" dirty="0">
                <a:solidFill>
                  <a:srgbClr val="000000"/>
                </a:solidFill>
                <a:latin typeface="Arial" charset="0"/>
              </a:rPr>
              <a:t>(10%)</a:t>
            </a:r>
          </a:p>
        </p:txBody>
      </p:sp>
      <p:sp>
        <p:nvSpPr>
          <p:cNvPr id="26" name="Text Box 31"/>
          <p:cNvSpPr txBox="1">
            <a:spLocks noChangeArrowheads="1"/>
          </p:cNvSpPr>
          <p:nvPr/>
        </p:nvSpPr>
        <p:spPr bwMode="auto">
          <a:xfrm>
            <a:off x="4553167" y="6000746"/>
            <a:ext cx="1895756" cy="559182"/>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r>
              <a:rPr lang="en-US" sz="1800" dirty="0">
                <a:solidFill>
                  <a:srgbClr val="000000"/>
                </a:solidFill>
                <a:latin typeface="Arial" charset="0"/>
              </a:rPr>
              <a:t>Simple sequence</a:t>
            </a:r>
            <a:br>
              <a:rPr lang="en-US" sz="1800" dirty="0">
                <a:solidFill>
                  <a:srgbClr val="000000"/>
                </a:solidFill>
                <a:latin typeface="Arial" charset="0"/>
              </a:rPr>
            </a:br>
            <a:r>
              <a:rPr lang="en-US" sz="1800" dirty="0">
                <a:solidFill>
                  <a:srgbClr val="000000"/>
                </a:solidFill>
                <a:latin typeface="Arial" charset="0"/>
              </a:rPr>
              <a:t>DNA (3%)</a:t>
            </a:r>
          </a:p>
        </p:txBody>
      </p:sp>
      <p:sp>
        <p:nvSpPr>
          <p:cNvPr id="28" name="Text Box 31"/>
          <p:cNvSpPr txBox="1">
            <a:spLocks noChangeArrowheads="1"/>
          </p:cNvSpPr>
          <p:nvPr/>
        </p:nvSpPr>
        <p:spPr bwMode="auto">
          <a:xfrm>
            <a:off x="7327927" y="5988691"/>
            <a:ext cx="2154528" cy="552962"/>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r>
              <a:rPr lang="en-US" sz="1800" dirty="0">
                <a:solidFill>
                  <a:srgbClr val="000000"/>
                </a:solidFill>
                <a:latin typeface="Arial" charset="0"/>
              </a:rPr>
              <a:t>Large-segment</a:t>
            </a:r>
            <a:br>
              <a:rPr lang="en-US" sz="1800" dirty="0">
                <a:solidFill>
                  <a:srgbClr val="000000"/>
                </a:solidFill>
                <a:latin typeface="Arial" charset="0"/>
              </a:rPr>
            </a:br>
            <a:r>
              <a:rPr lang="en-US" sz="1800" dirty="0">
                <a:solidFill>
                  <a:srgbClr val="000000"/>
                </a:solidFill>
                <a:latin typeface="Arial" charset="0"/>
              </a:rPr>
              <a:t>duplications (5–6%)</a:t>
            </a:r>
          </a:p>
        </p:txBody>
      </p:sp>
    </p:spTree>
    <p:extLst>
      <p:ext uri="{BB962C8B-B14F-4D97-AF65-F5344CB8AC3E}">
        <p14:creationId xmlns:p14="http://schemas.microsoft.com/office/powerpoint/2010/main" val="2368203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p:txBody>
          <a:bodyPr/>
          <a:lstStyle/>
          <a:p>
            <a:r>
              <a:rPr lang="en-US" dirty="0"/>
              <a:t>“Junk DNA” is not junk</a:t>
            </a:r>
          </a:p>
        </p:txBody>
      </p:sp>
      <p:sp>
        <p:nvSpPr>
          <p:cNvPr id="69633" name="Rectangle 3"/>
          <p:cNvSpPr>
            <a:spLocks noGrp="1" noChangeArrowheads="1"/>
          </p:cNvSpPr>
          <p:nvPr>
            <p:ph idx="1"/>
          </p:nvPr>
        </p:nvSpPr>
        <p:spPr>
          <a:xfrm>
            <a:off x="838200" y="1825625"/>
            <a:ext cx="4366451" cy="4351338"/>
          </a:xfrm>
        </p:spPr>
        <p:txBody>
          <a:bodyPr/>
          <a:lstStyle/>
          <a:p>
            <a:r>
              <a:rPr lang="en-US" dirty="0"/>
              <a:t>Evidence indicates that noncoding DNA </a:t>
            </a:r>
            <a:r>
              <a:rPr lang="en-US" altLang="ja-JP" dirty="0"/>
              <a:t>plays important roles in the cell</a:t>
            </a:r>
          </a:p>
          <a:p>
            <a:r>
              <a:rPr lang="en-US" altLang="ja-JP" dirty="0"/>
              <a:t>Structural; used in cell division</a:t>
            </a:r>
          </a:p>
          <a:p>
            <a:r>
              <a:rPr lang="en-US" altLang="ja-JP" dirty="0"/>
              <a:t>Conserved across species</a:t>
            </a:r>
          </a:p>
        </p:txBody>
      </p:sp>
      <p:pic>
        <p:nvPicPr>
          <p:cNvPr id="4" name="Picture 3"/>
          <p:cNvPicPr>
            <a:picLocks noChangeAspect="1"/>
          </p:cNvPicPr>
          <p:nvPr/>
        </p:nvPicPr>
        <p:blipFill>
          <a:blip r:embed="rId3"/>
          <a:stretch>
            <a:fillRect/>
          </a:stretch>
        </p:blipFill>
        <p:spPr>
          <a:xfrm>
            <a:off x="5204651" y="2393347"/>
            <a:ext cx="6431788" cy="3215894"/>
          </a:xfrm>
          <a:prstGeom prst="rect">
            <a:avLst/>
          </a:prstGeom>
        </p:spPr>
      </p:pic>
    </p:spTree>
    <p:extLst>
      <p:ext uri="{BB962C8B-B14F-4D97-AF65-F5344CB8AC3E}">
        <p14:creationId xmlns:p14="http://schemas.microsoft.com/office/powerpoint/2010/main" val="508767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p:txBody>
          <a:bodyPr/>
          <a:lstStyle/>
          <a:p>
            <a:r>
              <a:rPr lang="en-US" dirty="0"/>
              <a:t>Mutations</a:t>
            </a:r>
          </a:p>
        </p:txBody>
      </p:sp>
      <p:sp>
        <p:nvSpPr>
          <p:cNvPr id="3" name="Content Placeholder 2">
            <a:extLst>
              <a:ext uri="{FF2B5EF4-FFF2-40B4-BE49-F238E27FC236}">
                <a16:creationId xmlns:a16="http://schemas.microsoft.com/office/drawing/2014/main" id="{124F97F9-001B-5145-9F9D-6456165562EA}"/>
              </a:ext>
            </a:extLst>
          </p:cNvPr>
          <p:cNvSpPr>
            <a:spLocks noGrp="1"/>
          </p:cNvSpPr>
          <p:nvPr>
            <p:ph idx="1"/>
          </p:nvPr>
        </p:nvSpPr>
        <p:spPr>
          <a:xfrm>
            <a:off x="838200" y="1825625"/>
            <a:ext cx="5440680" cy="4351338"/>
          </a:xfrm>
        </p:spPr>
        <p:txBody>
          <a:bodyPr/>
          <a:lstStyle/>
          <a:p>
            <a:r>
              <a:rPr lang="en-US" dirty="0">
                <a:cs typeface="Candara"/>
              </a:rPr>
              <a:t>A </a:t>
            </a:r>
            <a:r>
              <a:rPr lang="en-US" b="1" dirty="0">
                <a:cs typeface="Candara"/>
              </a:rPr>
              <a:t>mutation</a:t>
            </a:r>
            <a:r>
              <a:rPr lang="en-US" dirty="0">
                <a:cs typeface="Candara"/>
              </a:rPr>
              <a:t> is a change in the base pair composition.</a:t>
            </a:r>
          </a:p>
          <a:p>
            <a:r>
              <a:rPr lang="en-US" dirty="0">
                <a:cs typeface="Candara"/>
              </a:rPr>
              <a:t>This means the gene will have either a base pair (or multiple base pairs) </a:t>
            </a:r>
            <a:r>
              <a:rPr lang="en-US" b="1" dirty="0">
                <a:cs typeface="Candara"/>
              </a:rPr>
              <a:t>missing</a:t>
            </a:r>
            <a:r>
              <a:rPr lang="en-US" dirty="0">
                <a:cs typeface="Candara"/>
              </a:rPr>
              <a:t>, </a:t>
            </a:r>
            <a:r>
              <a:rPr lang="en-US" b="1" dirty="0">
                <a:cs typeface="Candara"/>
              </a:rPr>
              <a:t>added</a:t>
            </a:r>
            <a:r>
              <a:rPr lang="en-US" dirty="0">
                <a:cs typeface="Candara"/>
              </a:rPr>
              <a:t>, or </a:t>
            </a:r>
            <a:r>
              <a:rPr lang="en-US" b="1" dirty="0">
                <a:cs typeface="Candara"/>
              </a:rPr>
              <a:t>exchanged</a:t>
            </a:r>
            <a:r>
              <a:rPr lang="en-US" dirty="0">
                <a:cs typeface="Candara"/>
              </a:rPr>
              <a:t> for a different one at a particular site.</a:t>
            </a:r>
          </a:p>
          <a:p>
            <a:endParaRPr lang="en-US" dirty="0">
              <a:cs typeface="Candara"/>
            </a:endParaRPr>
          </a:p>
          <a:p>
            <a:endParaRPr lang="en-US" dirty="0"/>
          </a:p>
        </p:txBody>
      </p:sp>
      <p:pic>
        <p:nvPicPr>
          <p:cNvPr id="2" name="Picture 1"/>
          <p:cNvPicPr>
            <a:picLocks noChangeAspect="1"/>
          </p:cNvPicPr>
          <p:nvPr/>
        </p:nvPicPr>
        <p:blipFill>
          <a:blip r:embed="rId3"/>
          <a:stretch>
            <a:fillRect/>
          </a:stretch>
        </p:blipFill>
        <p:spPr>
          <a:xfrm>
            <a:off x="6448425" y="2161778"/>
            <a:ext cx="4905375" cy="3679031"/>
          </a:xfrm>
          <a:prstGeom prst="rect">
            <a:avLst/>
          </a:prstGeom>
        </p:spPr>
      </p:pic>
    </p:spTree>
    <p:extLst>
      <p:ext uri="{BB962C8B-B14F-4D97-AF65-F5344CB8AC3E}">
        <p14:creationId xmlns:p14="http://schemas.microsoft.com/office/powerpoint/2010/main" val="622417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Bioinformatics</a:t>
            </a:r>
          </a:p>
        </p:txBody>
      </p:sp>
      <p:sp>
        <p:nvSpPr>
          <p:cNvPr id="3" name="Content Placeholder 2"/>
          <p:cNvSpPr>
            <a:spLocks noGrp="1"/>
          </p:cNvSpPr>
          <p:nvPr>
            <p:ph idx="1"/>
          </p:nvPr>
        </p:nvSpPr>
        <p:spPr/>
        <p:txBody>
          <a:bodyPr>
            <a:noAutofit/>
          </a:bodyPr>
          <a:lstStyle/>
          <a:p>
            <a:r>
              <a:rPr lang="en-US" sz="2800" b="1" dirty="0"/>
              <a:t>General definition</a:t>
            </a:r>
            <a:r>
              <a:rPr lang="en-US" sz="2800" dirty="0"/>
              <a:t>: computational techniques for solving biological problems</a:t>
            </a:r>
          </a:p>
          <a:p>
            <a:endParaRPr lang="en-US" sz="2800" dirty="0"/>
          </a:p>
          <a:p>
            <a:r>
              <a:rPr lang="en-US" sz="2800" dirty="0"/>
              <a:t>Data problems: storage and retrieval (databases), analysis (statistics, artificial intelligence, optimization, etc.)</a:t>
            </a:r>
          </a:p>
          <a:p>
            <a:r>
              <a:rPr lang="en-US" sz="2800" dirty="0"/>
              <a:t>Biology problems: sequence analysis, structure or function prediction, data mining, etc.</a:t>
            </a:r>
          </a:p>
          <a:p>
            <a:r>
              <a:rPr lang="en-US" sz="2800" dirty="0"/>
              <a:t>Also called computational biology</a:t>
            </a:r>
          </a:p>
        </p:txBody>
      </p:sp>
    </p:spTree>
    <p:extLst>
      <p:ext uri="{BB962C8B-B14F-4D97-AF65-F5344CB8AC3E}">
        <p14:creationId xmlns:p14="http://schemas.microsoft.com/office/powerpoint/2010/main" val="1289616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C98D-E303-344A-951A-103259A2A9E9}"/>
              </a:ext>
            </a:extLst>
          </p:cNvPr>
          <p:cNvSpPr>
            <a:spLocks noGrp="1"/>
          </p:cNvSpPr>
          <p:nvPr>
            <p:ph type="title"/>
          </p:nvPr>
        </p:nvSpPr>
        <p:spPr/>
        <p:txBody>
          <a:bodyPr/>
          <a:lstStyle/>
          <a:p>
            <a:r>
              <a:rPr lang="en-US" dirty="0">
                <a:cs typeface="Candara"/>
              </a:rPr>
              <a:t>How common are mutations?</a:t>
            </a:r>
            <a:endParaRPr lang="en-US" dirty="0"/>
          </a:p>
        </p:txBody>
      </p:sp>
      <p:sp>
        <p:nvSpPr>
          <p:cNvPr id="3" name="Content Placeholder 2">
            <a:extLst>
              <a:ext uri="{FF2B5EF4-FFF2-40B4-BE49-F238E27FC236}">
                <a16:creationId xmlns:a16="http://schemas.microsoft.com/office/drawing/2014/main" id="{D78A8014-20DE-7C4F-BB5B-699B70D720C2}"/>
              </a:ext>
            </a:extLst>
          </p:cNvPr>
          <p:cNvSpPr>
            <a:spLocks noGrp="1"/>
          </p:cNvSpPr>
          <p:nvPr>
            <p:ph idx="1"/>
          </p:nvPr>
        </p:nvSpPr>
        <p:spPr/>
        <p:txBody>
          <a:bodyPr/>
          <a:lstStyle/>
          <a:p>
            <a:r>
              <a:rPr lang="en-US" dirty="0">
                <a:cs typeface="Candara"/>
              </a:rPr>
              <a:t>Everybody has about new 6 mutations in each cell in their body.</a:t>
            </a:r>
          </a:p>
          <a:p>
            <a:r>
              <a:rPr lang="en-US" dirty="0">
                <a:cs typeface="Candara"/>
              </a:rPr>
              <a:t>These mutations may differ per cell even though they all have the same copy of DNA. Remember DNA is constantly replicating and cells continuously dividing. </a:t>
            </a:r>
          </a:p>
          <a:p>
            <a:r>
              <a:rPr lang="en-US" b="1" dirty="0">
                <a:cs typeface="Candara"/>
              </a:rPr>
              <a:t>If mutations are so common why doesn’t everyone look weird?</a:t>
            </a:r>
            <a:endParaRPr lang="en-US" dirty="0">
              <a:cs typeface="Candara"/>
            </a:endParaRPr>
          </a:p>
          <a:p>
            <a:r>
              <a:rPr lang="en-US" dirty="0">
                <a:cs typeface="Candara"/>
              </a:rPr>
              <a:t>Remember a gene mutation may either be good, bad, or neutral!</a:t>
            </a:r>
          </a:p>
          <a:p>
            <a:endParaRPr lang="en-US" dirty="0">
              <a:cs typeface="Candara"/>
            </a:endParaRPr>
          </a:p>
          <a:p>
            <a:endParaRPr lang="en-US" dirty="0"/>
          </a:p>
        </p:txBody>
      </p:sp>
    </p:spTree>
    <p:extLst>
      <p:ext uri="{BB962C8B-B14F-4D97-AF65-F5344CB8AC3E}">
        <p14:creationId xmlns:p14="http://schemas.microsoft.com/office/powerpoint/2010/main" val="1598932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625850" y="3890963"/>
            <a:ext cx="4940300" cy="2286000"/>
          </a:xfrm>
          <a:prstGeom prst="rect">
            <a:avLst/>
          </a:prstGeom>
        </p:spPr>
      </p:pic>
      <p:sp>
        <p:nvSpPr>
          <p:cNvPr id="7" name="Content Placeholder 6">
            <a:extLst>
              <a:ext uri="{FF2B5EF4-FFF2-40B4-BE49-F238E27FC236}">
                <a16:creationId xmlns:a16="http://schemas.microsoft.com/office/drawing/2014/main" id="{9F5834B4-3A51-EA42-A9EE-844884604C76}"/>
              </a:ext>
            </a:extLst>
          </p:cNvPr>
          <p:cNvSpPr>
            <a:spLocks noGrp="1"/>
          </p:cNvSpPr>
          <p:nvPr>
            <p:ph idx="1"/>
          </p:nvPr>
        </p:nvSpPr>
        <p:spPr/>
        <p:txBody>
          <a:bodyPr/>
          <a:lstStyle/>
          <a:p>
            <a:r>
              <a:rPr lang="en-US" dirty="0">
                <a:cs typeface="Candara"/>
              </a:rPr>
              <a:t>Mutations are a source of genetic variation for a population.</a:t>
            </a:r>
          </a:p>
          <a:p>
            <a:r>
              <a:rPr lang="en-US" dirty="0">
                <a:cs typeface="Candara"/>
              </a:rPr>
              <a:t>Depending on if a mutation is beneficial or harmful, natural selection can either select for everyone in the population to have it or remove the mutation from the population.</a:t>
            </a:r>
          </a:p>
          <a:p>
            <a:endParaRPr lang="en-US" dirty="0"/>
          </a:p>
        </p:txBody>
      </p:sp>
      <p:sp>
        <p:nvSpPr>
          <p:cNvPr id="12" name="Title 11">
            <a:extLst>
              <a:ext uri="{FF2B5EF4-FFF2-40B4-BE49-F238E27FC236}">
                <a16:creationId xmlns:a16="http://schemas.microsoft.com/office/drawing/2014/main" id="{FE3B6A46-1987-4943-83AB-B335429EA858}"/>
              </a:ext>
            </a:extLst>
          </p:cNvPr>
          <p:cNvSpPr txBox="1">
            <a:spLocks noGrp="1"/>
          </p:cNvSpPr>
          <p:nvPr>
            <p:ph type="title"/>
          </p:nvPr>
        </p:nvSpPr>
        <p:spPr>
          <a:prstGeom prst="rect">
            <a:avLst/>
          </a:prstGeom>
          <a:noFill/>
        </p:spPr>
        <p:txBody>
          <a:bodyPr wrap="square" rtlCol="0">
            <a:spAutoFit/>
          </a:bodyPr>
          <a:lstStyle/>
          <a:p>
            <a:r>
              <a:rPr lang="en-US" dirty="0">
                <a:cs typeface="Candara"/>
              </a:rPr>
              <a:t>Why are mutations important for evolution?</a:t>
            </a:r>
          </a:p>
        </p:txBody>
      </p:sp>
    </p:spTree>
    <p:extLst>
      <p:ext uri="{BB962C8B-B14F-4D97-AF65-F5344CB8AC3E}">
        <p14:creationId xmlns:p14="http://schemas.microsoft.com/office/powerpoint/2010/main" val="1966313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317996" y="1027906"/>
            <a:ext cx="5437632" cy="5748528"/>
          </a:xfrm>
          <a:prstGeom prst="rect">
            <a:avLst/>
          </a:prstGeom>
        </p:spPr>
      </p:pic>
      <p:sp>
        <p:nvSpPr>
          <p:cNvPr id="3" name="Title 2">
            <a:extLst>
              <a:ext uri="{FF2B5EF4-FFF2-40B4-BE49-F238E27FC236}">
                <a16:creationId xmlns:a16="http://schemas.microsoft.com/office/drawing/2014/main" id="{5694C4E8-DC87-2E46-A900-EB10E1770A86}"/>
              </a:ext>
            </a:extLst>
          </p:cNvPr>
          <p:cNvSpPr>
            <a:spLocks noGrp="1"/>
          </p:cNvSpPr>
          <p:nvPr>
            <p:ph type="title"/>
          </p:nvPr>
        </p:nvSpPr>
        <p:spPr/>
        <p:txBody>
          <a:bodyPr>
            <a:normAutofit/>
          </a:bodyPr>
          <a:lstStyle/>
          <a:p>
            <a:r>
              <a:rPr lang="en-US" dirty="0"/>
              <a:t>How are mutations inherited?</a:t>
            </a:r>
            <a:br>
              <a:rPr lang="en-US" dirty="0"/>
            </a:br>
            <a:endParaRPr lang="en-US" dirty="0"/>
          </a:p>
        </p:txBody>
      </p:sp>
      <p:sp>
        <p:nvSpPr>
          <p:cNvPr id="6" name="Content Placeholder 5">
            <a:extLst>
              <a:ext uri="{FF2B5EF4-FFF2-40B4-BE49-F238E27FC236}">
                <a16:creationId xmlns:a16="http://schemas.microsoft.com/office/drawing/2014/main" id="{05178D88-B6B2-0141-AA15-9AE07ECCA21C}"/>
              </a:ext>
            </a:extLst>
          </p:cNvPr>
          <p:cNvSpPr>
            <a:spLocks noGrp="1"/>
          </p:cNvSpPr>
          <p:nvPr>
            <p:ph idx="1"/>
          </p:nvPr>
        </p:nvSpPr>
        <p:spPr>
          <a:xfrm>
            <a:off x="838200" y="1825625"/>
            <a:ext cx="5359400" cy="4351338"/>
          </a:xfrm>
        </p:spPr>
        <p:txBody>
          <a:bodyPr/>
          <a:lstStyle/>
          <a:p>
            <a:r>
              <a:rPr lang="en-US" dirty="0"/>
              <a:t>Only mutations in the gametes (sperm and egg cells) are passed onto offspring</a:t>
            </a:r>
          </a:p>
          <a:p>
            <a:r>
              <a:rPr lang="en-US" dirty="0"/>
              <a:t>Mutations in body cells (autosomal cells) only affect the organism in which they occur and are not passed on to any offspring.</a:t>
            </a:r>
          </a:p>
        </p:txBody>
      </p:sp>
    </p:spTree>
    <p:extLst>
      <p:ext uri="{BB962C8B-B14F-4D97-AF65-F5344CB8AC3E}">
        <p14:creationId xmlns:p14="http://schemas.microsoft.com/office/powerpoint/2010/main" val="1714518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34134-195C-FF40-BFC2-0336A6192A06}"/>
              </a:ext>
            </a:extLst>
          </p:cNvPr>
          <p:cNvSpPr>
            <a:spLocks noGrp="1"/>
          </p:cNvSpPr>
          <p:nvPr>
            <p:ph type="title"/>
          </p:nvPr>
        </p:nvSpPr>
        <p:spPr/>
        <p:txBody>
          <a:bodyPr>
            <a:normAutofit/>
          </a:bodyPr>
          <a:lstStyle/>
          <a:p>
            <a:r>
              <a:rPr lang="en-US" dirty="0"/>
              <a:t>3 types of mutations</a:t>
            </a:r>
          </a:p>
        </p:txBody>
      </p:sp>
      <p:sp>
        <p:nvSpPr>
          <p:cNvPr id="3" name="Content Placeholder 2">
            <a:extLst>
              <a:ext uri="{FF2B5EF4-FFF2-40B4-BE49-F238E27FC236}">
                <a16:creationId xmlns:a16="http://schemas.microsoft.com/office/drawing/2014/main" id="{11652ECC-2CFB-B944-88F3-B1FC9F97A8DF}"/>
              </a:ext>
            </a:extLst>
          </p:cNvPr>
          <p:cNvSpPr>
            <a:spLocks noGrp="1"/>
          </p:cNvSpPr>
          <p:nvPr>
            <p:ph idx="1"/>
          </p:nvPr>
        </p:nvSpPr>
        <p:spPr>
          <a:xfrm>
            <a:off x="838200" y="1825625"/>
            <a:ext cx="5013960" cy="4351338"/>
          </a:xfrm>
        </p:spPr>
        <p:txBody>
          <a:bodyPr numCol="2"/>
          <a:lstStyle/>
          <a:p>
            <a:r>
              <a:rPr lang="en-US" dirty="0"/>
              <a:t>Substitution</a:t>
            </a:r>
          </a:p>
          <a:p>
            <a:endParaRPr lang="en-US" dirty="0"/>
          </a:p>
          <a:p>
            <a:r>
              <a:rPr lang="en-US" dirty="0"/>
              <a:t>Deletion</a:t>
            </a:r>
          </a:p>
          <a:p>
            <a:endParaRPr lang="en-US" dirty="0"/>
          </a:p>
          <a:p>
            <a:r>
              <a:rPr lang="en-US" dirty="0"/>
              <a:t>Insertion</a:t>
            </a:r>
          </a:p>
          <a:p>
            <a:endParaRPr lang="en-US" dirty="0"/>
          </a:p>
          <a:p>
            <a:endParaRPr lang="en-US" dirty="0"/>
          </a:p>
          <a:p>
            <a:endParaRPr lang="en-US" dirty="0"/>
          </a:p>
          <a:p>
            <a:endParaRPr lang="en-US" dirty="0"/>
          </a:p>
          <a:p>
            <a:endParaRPr lang="en-US" dirty="0"/>
          </a:p>
          <a:p>
            <a:endParaRPr lang="en-US" dirty="0"/>
          </a:p>
          <a:p>
            <a:r>
              <a:rPr lang="en-US" dirty="0"/>
              <a:t>Frameshift</a:t>
            </a:r>
          </a:p>
          <a:p>
            <a:endParaRPr lang="en-US" dirty="0"/>
          </a:p>
          <a:p>
            <a:endParaRPr lang="en-US" dirty="0"/>
          </a:p>
          <a:p>
            <a:pPr marL="0" indent="0">
              <a:buNone/>
            </a:pPr>
            <a:endParaRPr lang="en-US" dirty="0"/>
          </a:p>
        </p:txBody>
      </p:sp>
      <p:sp>
        <p:nvSpPr>
          <p:cNvPr id="5" name="Right Brace 4">
            <a:extLst>
              <a:ext uri="{FF2B5EF4-FFF2-40B4-BE49-F238E27FC236}">
                <a16:creationId xmlns:a16="http://schemas.microsoft.com/office/drawing/2014/main" id="{4ECA80BB-23C8-9D43-B05C-08B2191292D1}"/>
              </a:ext>
            </a:extLst>
          </p:cNvPr>
          <p:cNvSpPr/>
          <p:nvPr/>
        </p:nvSpPr>
        <p:spPr>
          <a:xfrm>
            <a:off x="2692400" y="2763520"/>
            <a:ext cx="457200" cy="163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82064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DFB3F-57E2-9440-BFE3-682F8AB97624}"/>
              </a:ext>
            </a:extLst>
          </p:cNvPr>
          <p:cNvSpPr>
            <a:spLocks noGrp="1"/>
          </p:cNvSpPr>
          <p:nvPr>
            <p:ph type="title"/>
          </p:nvPr>
        </p:nvSpPr>
        <p:spPr/>
        <p:txBody>
          <a:bodyPr>
            <a:normAutofit/>
          </a:bodyPr>
          <a:lstStyle/>
          <a:p>
            <a:r>
              <a:rPr lang="en-US" dirty="0">
                <a:solidFill>
                  <a:srgbClr val="7030A0"/>
                </a:solidFill>
              </a:rPr>
              <a:t>Substitution mutation</a:t>
            </a:r>
            <a:r>
              <a:rPr lang="en-US" dirty="0"/>
              <a:t>: a single base is substituted for a different base</a:t>
            </a:r>
          </a:p>
        </p:txBody>
      </p:sp>
      <p:graphicFrame>
        <p:nvGraphicFramePr>
          <p:cNvPr id="12" name="Table 12">
            <a:extLst>
              <a:ext uri="{FF2B5EF4-FFF2-40B4-BE49-F238E27FC236}">
                <a16:creationId xmlns:a16="http://schemas.microsoft.com/office/drawing/2014/main" id="{590624A1-6F21-174D-B76F-07748617A5DB}"/>
              </a:ext>
            </a:extLst>
          </p:cNvPr>
          <p:cNvGraphicFramePr>
            <a:graphicFrameLocks noGrp="1"/>
          </p:cNvGraphicFramePr>
          <p:nvPr>
            <p:ph sz="half" idx="1"/>
            <p:extLst>
              <p:ext uri="{D42A27DB-BD31-4B8C-83A1-F6EECF244321}">
                <p14:modId xmlns:p14="http://schemas.microsoft.com/office/powerpoint/2010/main" val="3964426829"/>
              </p:ext>
            </p:extLst>
          </p:nvPr>
        </p:nvGraphicFramePr>
        <p:xfrm>
          <a:off x="838200" y="1825625"/>
          <a:ext cx="10515600" cy="2580511"/>
        </p:xfrm>
        <a:graphic>
          <a:graphicData uri="http://schemas.openxmlformats.org/drawingml/2006/table">
            <a:tbl>
              <a:tblPr bandRow="1">
                <a:tableStyleId>{5C22544A-7EE6-4342-B048-85BDC9FD1C3A}</a:tableStyleId>
              </a:tblPr>
              <a:tblGrid>
                <a:gridCol w="5257800">
                  <a:extLst>
                    <a:ext uri="{9D8B030D-6E8A-4147-A177-3AD203B41FA5}">
                      <a16:colId xmlns:a16="http://schemas.microsoft.com/office/drawing/2014/main" val="4121553879"/>
                    </a:ext>
                  </a:extLst>
                </a:gridCol>
                <a:gridCol w="5257800">
                  <a:extLst>
                    <a:ext uri="{9D8B030D-6E8A-4147-A177-3AD203B41FA5}">
                      <a16:colId xmlns:a16="http://schemas.microsoft.com/office/drawing/2014/main" val="1158377274"/>
                    </a:ext>
                  </a:extLst>
                </a:gridCol>
              </a:tblGrid>
              <a:tr h="477745">
                <a:tc>
                  <a:txBody>
                    <a:bodyPr/>
                    <a:lstStyle/>
                    <a:p>
                      <a:r>
                        <a:rPr lang="en-US" sz="2400" dirty="0">
                          <a:latin typeface="Arial" panose="020B0604020202020204" pitchFamily="34" charset="0"/>
                          <a:cs typeface="Arial" panose="020B0604020202020204" pitchFamily="34" charset="0"/>
                        </a:rPr>
                        <a:t>Normal DNA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cs typeface="Arial" panose="020B0604020202020204" pitchFamily="34" charset="0"/>
                        </a:rPr>
                        <a:t>CGA – TGC – </a:t>
                      </a:r>
                      <a:r>
                        <a:rPr lang="en-US" sz="2400" dirty="0">
                          <a:solidFill>
                            <a:schemeClr val="tx1"/>
                          </a:solidFill>
                          <a:latin typeface="Arial" panose="020B0604020202020204" pitchFamily="34" charset="0"/>
                          <a:cs typeface="Arial" panose="020B0604020202020204" pitchFamily="34" charset="0"/>
                        </a:rPr>
                        <a:t>A</a:t>
                      </a:r>
                      <a:r>
                        <a:rPr lang="en-US" sz="2400" dirty="0">
                          <a:solidFill>
                            <a:srgbClr val="000000"/>
                          </a:solidFill>
                          <a:latin typeface="Arial" panose="020B0604020202020204" pitchFamily="34" charset="0"/>
                          <a:cs typeface="Arial" panose="020B0604020202020204" pitchFamily="34" charset="0"/>
                        </a:rPr>
                        <a:t>TC </a:t>
                      </a:r>
                    </a:p>
                  </a:txBody>
                  <a:tcPr/>
                </a:tc>
                <a:extLst>
                  <a:ext uri="{0D108BD9-81ED-4DB2-BD59-A6C34878D82A}">
                    <a16:rowId xmlns:a16="http://schemas.microsoft.com/office/drawing/2014/main" val="1235705588"/>
                  </a:ext>
                </a:extLst>
              </a:tr>
              <a:tr h="477745">
                <a:tc>
                  <a:txBody>
                    <a:bodyPr/>
                    <a:lstStyle/>
                    <a:p>
                      <a:endParaRPr lang="en-US" sz="24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cs typeface="Arial" panose="020B0604020202020204" pitchFamily="34" charset="0"/>
                        </a:rPr>
                        <a:t>Alanine - Threonine - stop</a:t>
                      </a:r>
                    </a:p>
                  </a:txBody>
                  <a:tcPr/>
                </a:tc>
                <a:extLst>
                  <a:ext uri="{0D108BD9-81ED-4DB2-BD59-A6C34878D82A}">
                    <a16:rowId xmlns:a16="http://schemas.microsoft.com/office/drawing/2014/main" val="1082821505"/>
                  </a:ext>
                </a:extLst>
              </a:tr>
              <a:tr h="265414">
                <a:tc>
                  <a:txBody>
                    <a:bodyPr/>
                    <a:lstStyle/>
                    <a:p>
                      <a:endParaRPr lang="en-US" sz="2400" dirty="0">
                        <a:latin typeface="Arial" panose="020B0604020202020204" pitchFamily="34" charset="0"/>
                        <a:cs typeface="Arial" panose="020B0604020202020204" pitchFamily="34" charset="0"/>
                      </a:endParaRPr>
                    </a:p>
                  </a:txBody>
                  <a:tcPr>
                    <a:noFill/>
                  </a:tcPr>
                </a:tc>
                <a:tc>
                  <a:txBody>
                    <a:bodyPr/>
                    <a:lstStyle/>
                    <a:p>
                      <a:endParaRPr lang="en-US" sz="24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723796676"/>
                  </a:ext>
                </a:extLst>
              </a:tr>
              <a:tr h="477745">
                <a:tc>
                  <a:txBody>
                    <a:bodyPr/>
                    <a:lstStyle/>
                    <a:p>
                      <a:r>
                        <a:rPr lang="en-US" sz="2400" dirty="0">
                          <a:latin typeface="Arial" panose="020B0604020202020204" pitchFamily="34" charset="0"/>
                          <a:cs typeface="Arial" panose="020B0604020202020204" pitchFamily="34" charset="0"/>
                        </a:rPr>
                        <a:t>Mutated DNA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cs typeface="Arial" panose="020B0604020202020204" pitchFamily="34" charset="0"/>
                        </a:rPr>
                        <a:t>CGA – TGC – </a:t>
                      </a:r>
                      <a:r>
                        <a:rPr lang="en-US" sz="2400" dirty="0">
                          <a:solidFill>
                            <a:srgbClr val="FF0080"/>
                          </a:solidFill>
                          <a:latin typeface="Arial" panose="020B0604020202020204" pitchFamily="34" charset="0"/>
                          <a:cs typeface="Arial" panose="020B0604020202020204" pitchFamily="34" charset="0"/>
                        </a:rPr>
                        <a:t>T</a:t>
                      </a:r>
                      <a:r>
                        <a:rPr lang="en-US" sz="2400" dirty="0">
                          <a:solidFill>
                            <a:srgbClr val="000000"/>
                          </a:solidFill>
                          <a:latin typeface="Arial" panose="020B0604020202020204" pitchFamily="34" charset="0"/>
                          <a:cs typeface="Arial" panose="020B0604020202020204" pitchFamily="34" charset="0"/>
                        </a:rPr>
                        <a:t>TC </a:t>
                      </a:r>
                    </a:p>
                  </a:txBody>
                  <a:tcPr/>
                </a:tc>
                <a:extLst>
                  <a:ext uri="{0D108BD9-81ED-4DB2-BD59-A6C34878D82A}">
                    <a16:rowId xmlns:a16="http://schemas.microsoft.com/office/drawing/2014/main" val="1987804908"/>
                  </a:ext>
                </a:extLst>
              </a:tr>
              <a:tr h="690076">
                <a:tc>
                  <a:txBody>
                    <a:bodyPr/>
                    <a:lstStyle/>
                    <a:p>
                      <a:endParaRPr lang="en-US" sz="240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cs typeface="Arial" panose="020B0604020202020204" pitchFamily="34" charset="0"/>
                        </a:rPr>
                        <a:t>Alanine - Threonine - Lysine</a:t>
                      </a:r>
                    </a:p>
                  </a:txBody>
                  <a:tcPr/>
                </a:tc>
                <a:extLst>
                  <a:ext uri="{0D108BD9-81ED-4DB2-BD59-A6C34878D82A}">
                    <a16:rowId xmlns:a16="http://schemas.microsoft.com/office/drawing/2014/main" val="3346569876"/>
                  </a:ext>
                </a:extLst>
              </a:tr>
            </a:tbl>
          </a:graphicData>
        </a:graphic>
      </p:graphicFrame>
      <p:sp>
        <p:nvSpPr>
          <p:cNvPr id="16" name="Content Placeholder 15">
            <a:extLst>
              <a:ext uri="{FF2B5EF4-FFF2-40B4-BE49-F238E27FC236}">
                <a16:creationId xmlns:a16="http://schemas.microsoft.com/office/drawing/2014/main" id="{4A4021BE-869A-864C-AFCF-E02E8E1C4EFB}"/>
              </a:ext>
            </a:extLst>
          </p:cNvPr>
          <p:cNvSpPr>
            <a:spLocks noGrp="1"/>
          </p:cNvSpPr>
          <p:nvPr>
            <p:ph sz="half" idx="2"/>
          </p:nvPr>
        </p:nvSpPr>
        <p:spPr>
          <a:xfrm>
            <a:off x="838200" y="4851399"/>
            <a:ext cx="10515600" cy="1325563"/>
          </a:xfrm>
        </p:spPr>
        <p:txBody>
          <a:bodyPr/>
          <a:lstStyle/>
          <a:p>
            <a:r>
              <a:rPr lang="en-US" dirty="0"/>
              <a:t>It may or may not affect the amino acid or protein.</a:t>
            </a:r>
          </a:p>
        </p:txBody>
      </p:sp>
    </p:spTree>
    <p:extLst>
      <p:ext uri="{BB962C8B-B14F-4D97-AF65-F5344CB8AC3E}">
        <p14:creationId xmlns:p14="http://schemas.microsoft.com/office/powerpoint/2010/main" val="841245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flipH="1">
            <a:off x="11029647" y="3029401"/>
            <a:ext cx="1082841" cy="564882"/>
          </a:xfrm>
          <a:prstGeom prst="rect">
            <a:avLst/>
          </a:prstGeom>
        </p:spPr>
      </p:pic>
      <p:pic>
        <p:nvPicPr>
          <p:cNvPr id="2" name="Picture 1"/>
          <p:cNvPicPr>
            <a:picLocks noChangeAspect="1"/>
          </p:cNvPicPr>
          <p:nvPr/>
        </p:nvPicPr>
        <p:blipFill>
          <a:blip r:embed="rId4"/>
          <a:stretch>
            <a:fillRect/>
          </a:stretch>
        </p:blipFill>
        <p:spPr>
          <a:xfrm>
            <a:off x="9582912" y="0"/>
            <a:ext cx="2609088" cy="1740262"/>
          </a:xfrm>
          <a:prstGeom prst="rect">
            <a:avLst/>
          </a:prstGeom>
        </p:spPr>
      </p:pic>
      <p:pic>
        <p:nvPicPr>
          <p:cNvPr id="10" name="Picture 9"/>
          <p:cNvPicPr>
            <a:picLocks noChangeAspect="1"/>
          </p:cNvPicPr>
          <p:nvPr/>
        </p:nvPicPr>
        <p:blipFill>
          <a:blip r:embed="rId5"/>
          <a:stretch>
            <a:fillRect/>
          </a:stretch>
        </p:blipFill>
        <p:spPr>
          <a:xfrm>
            <a:off x="10430788" y="4001294"/>
            <a:ext cx="1846023" cy="1846023"/>
          </a:xfrm>
          <a:prstGeom prst="rect">
            <a:avLst/>
          </a:prstGeom>
        </p:spPr>
      </p:pic>
      <p:sp>
        <p:nvSpPr>
          <p:cNvPr id="4" name="Title 3">
            <a:extLst>
              <a:ext uri="{FF2B5EF4-FFF2-40B4-BE49-F238E27FC236}">
                <a16:creationId xmlns:a16="http://schemas.microsoft.com/office/drawing/2014/main" id="{19318365-3015-9A48-9079-2E937F824F16}"/>
              </a:ext>
            </a:extLst>
          </p:cNvPr>
          <p:cNvSpPr>
            <a:spLocks noGrp="1"/>
          </p:cNvSpPr>
          <p:nvPr>
            <p:ph type="title"/>
          </p:nvPr>
        </p:nvSpPr>
        <p:spPr/>
        <p:txBody>
          <a:bodyPr/>
          <a:lstStyle/>
          <a:p>
            <a:r>
              <a:rPr lang="en-US" dirty="0">
                <a:solidFill>
                  <a:srgbClr val="7030A0"/>
                </a:solidFill>
              </a:rPr>
              <a:t>Let’s see what happens!</a:t>
            </a:r>
          </a:p>
        </p:txBody>
      </p:sp>
      <p:sp>
        <p:nvSpPr>
          <p:cNvPr id="13" name="Content Placeholder 12">
            <a:extLst>
              <a:ext uri="{FF2B5EF4-FFF2-40B4-BE49-F238E27FC236}">
                <a16:creationId xmlns:a16="http://schemas.microsoft.com/office/drawing/2014/main" id="{6693EAD7-254D-E04E-A34E-05D8700B03E6}"/>
              </a:ext>
            </a:extLst>
          </p:cNvPr>
          <p:cNvSpPr>
            <a:spLocks noGrp="1"/>
          </p:cNvSpPr>
          <p:nvPr>
            <p:ph idx="1"/>
          </p:nvPr>
        </p:nvSpPr>
        <p:spPr/>
        <p:txBody>
          <a:bodyPr>
            <a:normAutofit lnSpcReduction="10000"/>
          </a:bodyPr>
          <a:lstStyle/>
          <a:p>
            <a:pPr marL="0" indent="0" algn="ctr">
              <a:buNone/>
            </a:pPr>
            <a:r>
              <a:rPr lang="en-US" dirty="0"/>
              <a:t>THE CAT ATE THE RAT</a:t>
            </a:r>
          </a:p>
          <a:p>
            <a:pPr marL="0" indent="0" algn="ctr">
              <a:buNone/>
            </a:pPr>
            <a:r>
              <a:rPr lang="en-US" dirty="0"/>
              <a:t>Change one letter in the sentence to represent a substitution.</a:t>
            </a:r>
          </a:p>
          <a:p>
            <a:pPr marL="0" indent="0" algn="ctr">
              <a:buNone/>
            </a:pPr>
            <a:endParaRPr lang="en-US" dirty="0"/>
          </a:p>
          <a:p>
            <a:pPr marL="0" indent="0" algn="ctr">
              <a:buNone/>
            </a:pPr>
            <a:r>
              <a:rPr lang="en-US" dirty="0"/>
              <a:t>TH</a:t>
            </a:r>
            <a:r>
              <a:rPr lang="en-US" dirty="0">
                <a:solidFill>
                  <a:srgbClr val="FF0000"/>
                </a:solidFill>
              </a:rPr>
              <a:t>C</a:t>
            </a:r>
            <a:r>
              <a:rPr lang="en-US" dirty="0"/>
              <a:t> CAT ATE THE RAT</a:t>
            </a:r>
          </a:p>
          <a:p>
            <a:pPr marL="0" indent="0" algn="ctr">
              <a:buNone/>
            </a:pPr>
            <a:r>
              <a:rPr lang="en-US" dirty="0"/>
              <a:t>May have a little effect. You see that there is a typo but you can still read and understand the sentence.</a:t>
            </a:r>
          </a:p>
          <a:p>
            <a:pPr marL="0" indent="0" algn="ctr">
              <a:buNone/>
            </a:pPr>
            <a:endParaRPr lang="en-US" dirty="0"/>
          </a:p>
          <a:p>
            <a:pPr marL="0" indent="0" algn="ctr">
              <a:buNone/>
            </a:pPr>
            <a:r>
              <a:rPr lang="en-US" dirty="0"/>
              <a:t>THE CAT ATE THE </a:t>
            </a:r>
            <a:r>
              <a:rPr lang="en-US" dirty="0">
                <a:solidFill>
                  <a:srgbClr val="FF0000"/>
                </a:solidFill>
              </a:rPr>
              <a:t>H</a:t>
            </a:r>
            <a:r>
              <a:rPr lang="en-US" dirty="0"/>
              <a:t>AT</a:t>
            </a:r>
          </a:p>
          <a:p>
            <a:pPr marL="0" indent="0" algn="ctr">
              <a:buNone/>
            </a:pPr>
            <a:r>
              <a:rPr lang="en-US" dirty="0"/>
              <a:t>Comprehensible but now the sentence has a different meaning.</a:t>
            </a:r>
          </a:p>
        </p:txBody>
      </p:sp>
    </p:spTree>
    <p:extLst>
      <p:ext uri="{BB962C8B-B14F-4D97-AF65-F5344CB8AC3E}">
        <p14:creationId xmlns:p14="http://schemas.microsoft.com/office/powerpoint/2010/main" val="1921782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B06E5-61BD-D541-8298-FD1FEDBBDFC6}"/>
              </a:ext>
            </a:extLst>
          </p:cNvPr>
          <p:cNvSpPr>
            <a:spLocks noGrp="1"/>
          </p:cNvSpPr>
          <p:nvPr>
            <p:ph type="title"/>
          </p:nvPr>
        </p:nvSpPr>
        <p:spPr/>
        <p:txBody>
          <a:bodyPr>
            <a:normAutofit/>
          </a:bodyPr>
          <a:lstStyle/>
          <a:p>
            <a:r>
              <a:rPr lang="en-US" dirty="0">
                <a:solidFill>
                  <a:srgbClr val="7030A0"/>
                </a:solidFill>
              </a:rPr>
              <a:t>Insertion mutation</a:t>
            </a:r>
            <a:r>
              <a:rPr lang="en-US" dirty="0"/>
              <a:t>: a base (or bases) is/are inserted into the sequence</a:t>
            </a:r>
          </a:p>
        </p:txBody>
      </p:sp>
      <p:sp>
        <p:nvSpPr>
          <p:cNvPr id="3" name="Content Placeholder 2">
            <a:extLst>
              <a:ext uri="{FF2B5EF4-FFF2-40B4-BE49-F238E27FC236}">
                <a16:creationId xmlns:a16="http://schemas.microsoft.com/office/drawing/2014/main" id="{F9A3379D-15D1-9D41-B330-FBB20ABF8AA9}"/>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It causes the frame to shift among triplets. It always affects the amino acid and consequently the protein.</a:t>
            </a:r>
          </a:p>
          <a:p>
            <a:endParaRPr lang="en-US" dirty="0"/>
          </a:p>
          <a:p>
            <a:endParaRPr lang="en-US" dirty="0"/>
          </a:p>
        </p:txBody>
      </p:sp>
      <p:graphicFrame>
        <p:nvGraphicFramePr>
          <p:cNvPr id="12" name="Table 12">
            <a:extLst>
              <a:ext uri="{FF2B5EF4-FFF2-40B4-BE49-F238E27FC236}">
                <a16:creationId xmlns:a16="http://schemas.microsoft.com/office/drawing/2014/main" id="{AC49B520-06C7-C041-86A7-3452C7DD352D}"/>
              </a:ext>
            </a:extLst>
          </p:cNvPr>
          <p:cNvGraphicFramePr>
            <a:graphicFrameLocks/>
          </p:cNvGraphicFramePr>
          <p:nvPr>
            <p:extLst>
              <p:ext uri="{D42A27DB-BD31-4B8C-83A1-F6EECF244321}">
                <p14:modId xmlns:p14="http://schemas.microsoft.com/office/powerpoint/2010/main" val="3981003875"/>
              </p:ext>
            </p:extLst>
          </p:nvPr>
        </p:nvGraphicFramePr>
        <p:xfrm>
          <a:off x="838200" y="1825625"/>
          <a:ext cx="10515600" cy="2580511"/>
        </p:xfrm>
        <a:graphic>
          <a:graphicData uri="http://schemas.openxmlformats.org/drawingml/2006/table">
            <a:tbl>
              <a:tblPr bandRow="1">
                <a:tableStyleId>{5C22544A-7EE6-4342-B048-85BDC9FD1C3A}</a:tableStyleId>
              </a:tblPr>
              <a:tblGrid>
                <a:gridCol w="5257800">
                  <a:extLst>
                    <a:ext uri="{9D8B030D-6E8A-4147-A177-3AD203B41FA5}">
                      <a16:colId xmlns:a16="http://schemas.microsoft.com/office/drawing/2014/main" val="4121553879"/>
                    </a:ext>
                  </a:extLst>
                </a:gridCol>
                <a:gridCol w="5257800">
                  <a:extLst>
                    <a:ext uri="{9D8B030D-6E8A-4147-A177-3AD203B41FA5}">
                      <a16:colId xmlns:a16="http://schemas.microsoft.com/office/drawing/2014/main" val="1158377274"/>
                    </a:ext>
                  </a:extLst>
                </a:gridCol>
              </a:tblGrid>
              <a:tr h="477745">
                <a:tc>
                  <a:txBody>
                    <a:bodyPr/>
                    <a:lstStyle/>
                    <a:p>
                      <a:r>
                        <a:rPr lang="en-US" sz="2400" dirty="0">
                          <a:latin typeface="Arial" panose="020B0604020202020204" pitchFamily="34" charset="0"/>
                          <a:cs typeface="Arial" panose="020B0604020202020204" pitchFamily="34" charset="0"/>
                        </a:rPr>
                        <a:t>Normal DNA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cs typeface="Arial" panose="020B0604020202020204" pitchFamily="34" charset="0"/>
                        </a:rPr>
                        <a:t>CGA – TGC – ATC</a:t>
                      </a:r>
                    </a:p>
                  </a:txBody>
                  <a:tcPr/>
                </a:tc>
                <a:extLst>
                  <a:ext uri="{0D108BD9-81ED-4DB2-BD59-A6C34878D82A}">
                    <a16:rowId xmlns:a16="http://schemas.microsoft.com/office/drawing/2014/main" val="1235705588"/>
                  </a:ext>
                </a:extLst>
              </a:tr>
              <a:tr h="477745">
                <a:tc>
                  <a:txBody>
                    <a:bodyPr/>
                    <a:lstStyle/>
                    <a:p>
                      <a:endParaRPr lang="en-US" sz="24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cs typeface="Arial" panose="020B0604020202020204" pitchFamily="34" charset="0"/>
                        </a:rPr>
                        <a:t>Alanine - Threonine - stop</a:t>
                      </a:r>
                    </a:p>
                  </a:txBody>
                  <a:tcPr/>
                </a:tc>
                <a:extLst>
                  <a:ext uri="{0D108BD9-81ED-4DB2-BD59-A6C34878D82A}">
                    <a16:rowId xmlns:a16="http://schemas.microsoft.com/office/drawing/2014/main" val="1082821505"/>
                  </a:ext>
                </a:extLst>
              </a:tr>
              <a:tr h="265414">
                <a:tc>
                  <a:txBody>
                    <a:bodyPr/>
                    <a:lstStyle/>
                    <a:p>
                      <a:endParaRPr lang="en-US" sz="2400" dirty="0">
                        <a:latin typeface="Arial" panose="020B0604020202020204" pitchFamily="34" charset="0"/>
                        <a:cs typeface="Arial" panose="020B0604020202020204" pitchFamily="34" charset="0"/>
                      </a:endParaRPr>
                    </a:p>
                  </a:txBody>
                  <a:tcPr>
                    <a:noFill/>
                  </a:tcPr>
                </a:tc>
                <a:tc>
                  <a:txBody>
                    <a:bodyPr/>
                    <a:lstStyle/>
                    <a:p>
                      <a:endParaRPr lang="en-US" sz="24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723796676"/>
                  </a:ext>
                </a:extLst>
              </a:tr>
              <a:tr h="477745">
                <a:tc>
                  <a:txBody>
                    <a:bodyPr/>
                    <a:lstStyle/>
                    <a:p>
                      <a:r>
                        <a:rPr lang="en-US" sz="2400" dirty="0">
                          <a:latin typeface="Arial" panose="020B0604020202020204" pitchFamily="34" charset="0"/>
                          <a:cs typeface="Arial" panose="020B0604020202020204" pitchFamily="34" charset="0"/>
                        </a:rPr>
                        <a:t>Mutated DNA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cs typeface="Arial" panose="020B0604020202020204" pitchFamily="34" charset="0"/>
                        </a:rPr>
                        <a:t>CGA – T</a:t>
                      </a:r>
                      <a:r>
                        <a:rPr lang="en-US" sz="2400" dirty="0">
                          <a:solidFill>
                            <a:srgbClr val="FF0000"/>
                          </a:solidFill>
                          <a:latin typeface="Arial" panose="020B0604020202020204" pitchFamily="34" charset="0"/>
                          <a:cs typeface="Arial" panose="020B0604020202020204" pitchFamily="34" charset="0"/>
                        </a:rPr>
                        <a:t>A</a:t>
                      </a:r>
                      <a:r>
                        <a:rPr lang="en-US" sz="2400" dirty="0">
                          <a:solidFill>
                            <a:srgbClr val="000000"/>
                          </a:solidFill>
                          <a:latin typeface="Arial" panose="020B0604020202020204" pitchFamily="34" charset="0"/>
                          <a:cs typeface="Arial" panose="020B0604020202020204" pitchFamily="34" charset="0"/>
                        </a:rPr>
                        <a:t>G – CAT – C  </a:t>
                      </a:r>
                    </a:p>
                  </a:txBody>
                  <a:tcPr/>
                </a:tc>
                <a:extLst>
                  <a:ext uri="{0D108BD9-81ED-4DB2-BD59-A6C34878D82A}">
                    <a16:rowId xmlns:a16="http://schemas.microsoft.com/office/drawing/2014/main" val="1987804908"/>
                  </a:ext>
                </a:extLst>
              </a:tr>
              <a:tr h="690076">
                <a:tc>
                  <a:txBody>
                    <a:bodyPr/>
                    <a:lstStyle/>
                    <a:p>
                      <a:endParaRPr lang="en-US" sz="240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cs typeface="Arial" panose="020B0604020202020204" pitchFamily="34" charset="0"/>
                        </a:rPr>
                        <a:t>Alanine - Leucine - Valine</a:t>
                      </a:r>
                    </a:p>
                  </a:txBody>
                  <a:tcPr/>
                </a:tc>
                <a:extLst>
                  <a:ext uri="{0D108BD9-81ED-4DB2-BD59-A6C34878D82A}">
                    <a16:rowId xmlns:a16="http://schemas.microsoft.com/office/drawing/2014/main" val="3346569876"/>
                  </a:ext>
                </a:extLst>
              </a:tr>
            </a:tbl>
          </a:graphicData>
        </a:graphic>
      </p:graphicFrame>
    </p:spTree>
    <p:extLst>
      <p:ext uri="{BB962C8B-B14F-4D97-AF65-F5344CB8AC3E}">
        <p14:creationId xmlns:p14="http://schemas.microsoft.com/office/powerpoint/2010/main" val="878250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318365-3015-9A48-9079-2E937F824F16}"/>
              </a:ext>
            </a:extLst>
          </p:cNvPr>
          <p:cNvSpPr>
            <a:spLocks noGrp="1"/>
          </p:cNvSpPr>
          <p:nvPr>
            <p:ph type="title"/>
          </p:nvPr>
        </p:nvSpPr>
        <p:spPr/>
        <p:txBody>
          <a:bodyPr/>
          <a:lstStyle/>
          <a:p>
            <a:r>
              <a:rPr lang="en-US" dirty="0">
                <a:solidFill>
                  <a:srgbClr val="7030A0"/>
                </a:solidFill>
              </a:rPr>
              <a:t>Let’s see what happens!</a:t>
            </a:r>
          </a:p>
        </p:txBody>
      </p:sp>
      <p:sp>
        <p:nvSpPr>
          <p:cNvPr id="13" name="Content Placeholder 12">
            <a:extLst>
              <a:ext uri="{FF2B5EF4-FFF2-40B4-BE49-F238E27FC236}">
                <a16:creationId xmlns:a16="http://schemas.microsoft.com/office/drawing/2014/main" id="{6693EAD7-254D-E04E-A34E-05D8700B03E6}"/>
              </a:ext>
            </a:extLst>
          </p:cNvPr>
          <p:cNvSpPr>
            <a:spLocks noGrp="1"/>
          </p:cNvSpPr>
          <p:nvPr>
            <p:ph idx="1"/>
          </p:nvPr>
        </p:nvSpPr>
        <p:spPr/>
        <p:txBody>
          <a:bodyPr>
            <a:normAutofit/>
          </a:bodyPr>
          <a:lstStyle/>
          <a:p>
            <a:pPr marL="0" indent="0" algn="ctr">
              <a:buNone/>
            </a:pPr>
            <a:r>
              <a:rPr lang="en-US" dirty="0"/>
              <a:t>THE CAT ATE THE RAT</a:t>
            </a:r>
          </a:p>
          <a:p>
            <a:pPr marL="0" indent="0" algn="ctr">
              <a:buNone/>
            </a:pPr>
            <a:r>
              <a:rPr lang="en-US" dirty="0"/>
              <a:t>Insert a letter into any word. Rewrite the sentence so each word has three letters.</a:t>
            </a:r>
          </a:p>
          <a:p>
            <a:pPr marL="0" indent="0" algn="ctr">
              <a:buNone/>
            </a:pPr>
            <a:endParaRPr lang="en-US" dirty="0"/>
          </a:p>
          <a:p>
            <a:pPr marL="0" indent="0" algn="ctr">
              <a:buNone/>
            </a:pPr>
            <a:r>
              <a:rPr lang="en-US" dirty="0"/>
              <a:t>THE CCA TAT ETH ERA T</a:t>
            </a:r>
          </a:p>
          <a:p>
            <a:pPr marL="0" indent="0" algn="ctr">
              <a:buNone/>
            </a:pPr>
            <a:r>
              <a:rPr lang="en-US" dirty="0"/>
              <a:t>Inserting the C causes the frame to shift and the sentence no longer makes any sense! </a:t>
            </a:r>
          </a:p>
          <a:p>
            <a:pPr marL="0" indent="0" algn="ctr">
              <a:buNone/>
            </a:pPr>
            <a:endParaRPr lang="en-US" dirty="0"/>
          </a:p>
          <a:p>
            <a:pPr marL="0" indent="0" algn="ctr">
              <a:buNone/>
            </a:pPr>
            <a:endParaRPr lang="en-US" dirty="0"/>
          </a:p>
        </p:txBody>
      </p:sp>
      <p:pic>
        <p:nvPicPr>
          <p:cNvPr id="7" name="Picture 6">
            <a:extLst>
              <a:ext uri="{FF2B5EF4-FFF2-40B4-BE49-F238E27FC236}">
                <a16:creationId xmlns:a16="http://schemas.microsoft.com/office/drawing/2014/main" id="{1FE6E48E-63AC-104E-B21D-CE3CFBD94AED}"/>
              </a:ext>
            </a:extLst>
          </p:cNvPr>
          <p:cNvPicPr>
            <a:picLocks noChangeAspect="1"/>
          </p:cNvPicPr>
          <p:nvPr/>
        </p:nvPicPr>
        <p:blipFill>
          <a:blip r:embed="rId3"/>
          <a:stretch>
            <a:fillRect/>
          </a:stretch>
        </p:blipFill>
        <p:spPr>
          <a:xfrm flipH="1">
            <a:off x="8356166" y="5747018"/>
            <a:ext cx="1082841" cy="564882"/>
          </a:xfrm>
          <a:prstGeom prst="rect">
            <a:avLst/>
          </a:prstGeom>
        </p:spPr>
      </p:pic>
      <p:pic>
        <p:nvPicPr>
          <p:cNvPr id="8" name="Picture 7">
            <a:extLst>
              <a:ext uri="{FF2B5EF4-FFF2-40B4-BE49-F238E27FC236}">
                <a16:creationId xmlns:a16="http://schemas.microsoft.com/office/drawing/2014/main" id="{69277640-96CD-E94A-9766-EF77B0B59137}"/>
              </a:ext>
            </a:extLst>
          </p:cNvPr>
          <p:cNvPicPr>
            <a:picLocks noChangeAspect="1"/>
          </p:cNvPicPr>
          <p:nvPr/>
        </p:nvPicPr>
        <p:blipFill>
          <a:blip r:embed="rId4"/>
          <a:stretch>
            <a:fillRect/>
          </a:stretch>
        </p:blipFill>
        <p:spPr>
          <a:xfrm>
            <a:off x="734861" y="4897632"/>
            <a:ext cx="3100975" cy="2003439"/>
          </a:xfrm>
          <a:prstGeom prst="rect">
            <a:avLst/>
          </a:prstGeom>
        </p:spPr>
      </p:pic>
    </p:spTree>
    <p:extLst>
      <p:ext uri="{BB962C8B-B14F-4D97-AF65-F5344CB8AC3E}">
        <p14:creationId xmlns:p14="http://schemas.microsoft.com/office/powerpoint/2010/main" val="1025244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B06E5-61BD-D541-8298-FD1FEDBBDFC6}"/>
              </a:ext>
            </a:extLst>
          </p:cNvPr>
          <p:cNvSpPr>
            <a:spLocks noGrp="1"/>
          </p:cNvSpPr>
          <p:nvPr>
            <p:ph type="title"/>
          </p:nvPr>
        </p:nvSpPr>
        <p:spPr/>
        <p:txBody>
          <a:bodyPr>
            <a:normAutofit/>
          </a:bodyPr>
          <a:lstStyle/>
          <a:p>
            <a:r>
              <a:rPr lang="en-US" dirty="0">
                <a:solidFill>
                  <a:srgbClr val="7030A0"/>
                </a:solidFill>
              </a:rPr>
              <a:t>Deletion mutation</a:t>
            </a:r>
            <a:r>
              <a:rPr lang="en-US" dirty="0"/>
              <a:t>: a base (or bases) is/are deleted from the sequence</a:t>
            </a:r>
          </a:p>
        </p:txBody>
      </p:sp>
      <p:sp>
        <p:nvSpPr>
          <p:cNvPr id="3" name="Content Placeholder 2">
            <a:extLst>
              <a:ext uri="{FF2B5EF4-FFF2-40B4-BE49-F238E27FC236}">
                <a16:creationId xmlns:a16="http://schemas.microsoft.com/office/drawing/2014/main" id="{F9A3379D-15D1-9D41-B330-FBB20ABF8AA9}"/>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It causes the frame to shift among triplets. It always affects the amino acid and consequently the protein.</a:t>
            </a:r>
          </a:p>
          <a:p>
            <a:endParaRPr lang="en-US" dirty="0"/>
          </a:p>
          <a:p>
            <a:endParaRPr lang="en-US" dirty="0"/>
          </a:p>
        </p:txBody>
      </p:sp>
      <p:graphicFrame>
        <p:nvGraphicFramePr>
          <p:cNvPr id="12" name="Table 12">
            <a:extLst>
              <a:ext uri="{FF2B5EF4-FFF2-40B4-BE49-F238E27FC236}">
                <a16:creationId xmlns:a16="http://schemas.microsoft.com/office/drawing/2014/main" id="{AC49B520-06C7-C041-86A7-3452C7DD352D}"/>
              </a:ext>
            </a:extLst>
          </p:cNvPr>
          <p:cNvGraphicFramePr>
            <a:graphicFrameLocks/>
          </p:cNvGraphicFramePr>
          <p:nvPr>
            <p:extLst>
              <p:ext uri="{D42A27DB-BD31-4B8C-83A1-F6EECF244321}">
                <p14:modId xmlns:p14="http://schemas.microsoft.com/office/powerpoint/2010/main" val="3355396381"/>
              </p:ext>
            </p:extLst>
          </p:nvPr>
        </p:nvGraphicFramePr>
        <p:xfrm>
          <a:off x="838200" y="1825625"/>
          <a:ext cx="10515600" cy="2580511"/>
        </p:xfrm>
        <a:graphic>
          <a:graphicData uri="http://schemas.openxmlformats.org/drawingml/2006/table">
            <a:tbl>
              <a:tblPr bandRow="1">
                <a:tableStyleId>{5C22544A-7EE6-4342-B048-85BDC9FD1C3A}</a:tableStyleId>
              </a:tblPr>
              <a:tblGrid>
                <a:gridCol w="5257800">
                  <a:extLst>
                    <a:ext uri="{9D8B030D-6E8A-4147-A177-3AD203B41FA5}">
                      <a16:colId xmlns:a16="http://schemas.microsoft.com/office/drawing/2014/main" val="4121553879"/>
                    </a:ext>
                  </a:extLst>
                </a:gridCol>
                <a:gridCol w="5257800">
                  <a:extLst>
                    <a:ext uri="{9D8B030D-6E8A-4147-A177-3AD203B41FA5}">
                      <a16:colId xmlns:a16="http://schemas.microsoft.com/office/drawing/2014/main" val="1158377274"/>
                    </a:ext>
                  </a:extLst>
                </a:gridCol>
              </a:tblGrid>
              <a:tr h="477745">
                <a:tc>
                  <a:txBody>
                    <a:bodyPr/>
                    <a:lstStyle/>
                    <a:p>
                      <a:r>
                        <a:rPr lang="en-US" sz="2400" dirty="0">
                          <a:latin typeface="Arial" panose="020B0604020202020204" pitchFamily="34" charset="0"/>
                          <a:cs typeface="Arial" panose="020B0604020202020204" pitchFamily="34" charset="0"/>
                        </a:rPr>
                        <a:t>Normal DNA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cs typeface="Arial" panose="020B0604020202020204" pitchFamily="34" charset="0"/>
                        </a:rPr>
                        <a:t>CGA – T</a:t>
                      </a:r>
                      <a:r>
                        <a:rPr lang="en-US" sz="2400" dirty="0">
                          <a:solidFill>
                            <a:srgbClr val="FF0000"/>
                          </a:solidFill>
                          <a:latin typeface="Arial" panose="020B0604020202020204" pitchFamily="34" charset="0"/>
                          <a:cs typeface="Arial" panose="020B0604020202020204" pitchFamily="34" charset="0"/>
                        </a:rPr>
                        <a:t>G</a:t>
                      </a:r>
                      <a:r>
                        <a:rPr lang="en-US" sz="2400" dirty="0">
                          <a:solidFill>
                            <a:srgbClr val="000000"/>
                          </a:solidFill>
                          <a:latin typeface="Arial" panose="020B0604020202020204" pitchFamily="34" charset="0"/>
                          <a:cs typeface="Arial" panose="020B0604020202020204" pitchFamily="34" charset="0"/>
                        </a:rPr>
                        <a:t>C – ATC </a:t>
                      </a:r>
                    </a:p>
                  </a:txBody>
                  <a:tcPr/>
                </a:tc>
                <a:extLst>
                  <a:ext uri="{0D108BD9-81ED-4DB2-BD59-A6C34878D82A}">
                    <a16:rowId xmlns:a16="http://schemas.microsoft.com/office/drawing/2014/main" val="1235705588"/>
                  </a:ext>
                </a:extLst>
              </a:tr>
              <a:tr h="477745">
                <a:tc>
                  <a:txBody>
                    <a:bodyPr/>
                    <a:lstStyle/>
                    <a:p>
                      <a:endParaRPr lang="en-US" sz="24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cs typeface="Arial" panose="020B0604020202020204" pitchFamily="34" charset="0"/>
                        </a:rPr>
                        <a:t>Alanine - Threonine - stop</a:t>
                      </a:r>
                    </a:p>
                  </a:txBody>
                  <a:tcPr/>
                </a:tc>
                <a:extLst>
                  <a:ext uri="{0D108BD9-81ED-4DB2-BD59-A6C34878D82A}">
                    <a16:rowId xmlns:a16="http://schemas.microsoft.com/office/drawing/2014/main" val="1082821505"/>
                  </a:ext>
                </a:extLst>
              </a:tr>
              <a:tr h="265414">
                <a:tc>
                  <a:txBody>
                    <a:bodyPr/>
                    <a:lstStyle/>
                    <a:p>
                      <a:endParaRPr lang="en-US" sz="2400" dirty="0">
                        <a:latin typeface="Arial" panose="020B0604020202020204" pitchFamily="34" charset="0"/>
                        <a:cs typeface="Arial" panose="020B0604020202020204" pitchFamily="34" charset="0"/>
                      </a:endParaRPr>
                    </a:p>
                  </a:txBody>
                  <a:tcPr>
                    <a:noFill/>
                  </a:tcPr>
                </a:tc>
                <a:tc>
                  <a:txBody>
                    <a:bodyPr/>
                    <a:lstStyle/>
                    <a:p>
                      <a:endParaRPr lang="en-US" sz="2400" dirty="0">
                        <a:latin typeface="Arial" panose="020B0604020202020204" pitchFamily="34" charset="0"/>
                        <a:cs typeface="Arial" panose="020B0604020202020204" pitchFamily="34" charset="0"/>
                      </a:endParaRPr>
                    </a:p>
                  </a:txBody>
                  <a:tcPr>
                    <a:noFill/>
                  </a:tcPr>
                </a:tc>
                <a:extLst>
                  <a:ext uri="{0D108BD9-81ED-4DB2-BD59-A6C34878D82A}">
                    <a16:rowId xmlns:a16="http://schemas.microsoft.com/office/drawing/2014/main" val="2723796676"/>
                  </a:ext>
                </a:extLst>
              </a:tr>
              <a:tr h="477745">
                <a:tc>
                  <a:txBody>
                    <a:bodyPr/>
                    <a:lstStyle/>
                    <a:p>
                      <a:r>
                        <a:rPr lang="en-US" sz="2400" dirty="0">
                          <a:latin typeface="Arial" panose="020B0604020202020204" pitchFamily="34" charset="0"/>
                          <a:cs typeface="Arial" panose="020B0604020202020204" pitchFamily="34" charset="0"/>
                        </a:rPr>
                        <a:t>Mutated DNA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cs typeface="Arial" panose="020B0604020202020204" pitchFamily="34" charset="0"/>
                        </a:rPr>
                        <a:t>CGA – TCA – TC  </a:t>
                      </a:r>
                    </a:p>
                  </a:txBody>
                  <a:tcPr/>
                </a:tc>
                <a:extLst>
                  <a:ext uri="{0D108BD9-81ED-4DB2-BD59-A6C34878D82A}">
                    <a16:rowId xmlns:a16="http://schemas.microsoft.com/office/drawing/2014/main" val="1987804908"/>
                  </a:ext>
                </a:extLst>
              </a:tr>
              <a:tr h="690076">
                <a:tc>
                  <a:txBody>
                    <a:bodyPr/>
                    <a:lstStyle/>
                    <a:p>
                      <a:endParaRPr lang="en-US" sz="240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Arial" panose="020B0604020202020204" pitchFamily="34" charset="0"/>
                          <a:cs typeface="Arial" panose="020B0604020202020204" pitchFamily="34" charset="0"/>
                        </a:rPr>
                        <a:t>Alanine - Serine</a:t>
                      </a:r>
                    </a:p>
                  </a:txBody>
                  <a:tcPr/>
                </a:tc>
                <a:extLst>
                  <a:ext uri="{0D108BD9-81ED-4DB2-BD59-A6C34878D82A}">
                    <a16:rowId xmlns:a16="http://schemas.microsoft.com/office/drawing/2014/main" val="3346569876"/>
                  </a:ext>
                </a:extLst>
              </a:tr>
            </a:tbl>
          </a:graphicData>
        </a:graphic>
      </p:graphicFrame>
    </p:spTree>
    <p:extLst>
      <p:ext uri="{BB962C8B-B14F-4D97-AF65-F5344CB8AC3E}">
        <p14:creationId xmlns:p14="http://schemas.microsoft.com/office/powerpoint/2010/main" val="4236998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318365-3015-9A48-9079-2E937F824F16}"/>
              </a:ext>
            </a:extLst>
          </p:cNvPr>
          <p:cNvSpPr>
            <a:spLocks noGrp="1"/>
          </p:cNvSpPr>
          <p:nvPr>
            <p:ph type="title"/>
          </p:nvPr>
        </p:nvSpPr>
        <p:spPr/>
        <p:txBody>
          <a:bodyPr/>
          <a:lstStyle/>
          <a:p>
            <a:r>
              <a:rPr lang="en-US" dirty="0">
                <a:solidFill>
                  <a:srgbClr val="7030A0"/>
                </a:solidFill>
              </a:rPr>
              <a:t>Let’s see what happens!</a:t>
            </a:r>
          </a:p>
        </p:txBody>
      </p:sp>
      <p:sp>
        <p:nvSpPr>
          <p:cNvPr id="13" name="Content Placeholder 12">
            <a:extLst>
              <a:ext uri="{FF2B5EF4-FFF2-40B4-BE49-F238E27FC236}">
                <a16:creationId xmlns:a16="http://schemas.microsoft.com/office/drawing/2014/main" id="{6693EAD7-254D-E04E-A34E-05D8700B03E6}"/>
              </a:ext>
            </a:extLst>
          </p:cNvPr>
          <p:cNvSpPr>
            <a:spLocks noGrp="1"/>
          </p:cNvSpPr>
          <p:nvPr>
            <p:ph idx="1"/>
          </p:nvPr>
        </p:nvSpPr>
        <p:spPr/>
        <p:txBody>
          <a:bodyPr>
            <a:normAutofit/>
          </a:bodyPr>
          <a:lstStyle/>
          <a:p>
            <a:pPr marL="0" indent="0" algn="ctr">
              <a:buNone/>
            </a:pPr>
            <a:r>
              <a:rPr lang="en-US" dirty="0"/>
              <a:t>THE C</a:t>
            </a:r>
            <a:r>
              <a:rPr lang="en-US" dirty="0">
                <a:solidFill>
                  <a:srgbClr val="FF0000"/>
                </a:solidFill>
              </a:rPr>
              <a:t>A</a:t>
            </a:r>
            <a:r>
              <a:rPr lang="en-US" dirty="0"/>
              <a:t>T ATE THE RAT</a:t>
            </a:r>
          </a:p>
          <a:p>
            <a:pPr marL="0" indent="0" algn="ctr">
              <a:buNone/>
            </a:pPr>
            <a:r>
              <a:rPr lang="en-US" dirty="0"/>
              <a:t>Delete a letter from any word. Rewrite the sentence so each word has three letters.</a:t>
            </a:r>
          </a:p>
          <a:p>
            <a:pPr marL="0" indent="0" algn="ctr">
              <a:buNone/>
            </a:pPr>
            <a:endParaRPr lang="en-US" dirty="0"/>
          </a:p>
          <a:p>
            <a:pPr marL="0" indent="0" algn="ctr">
              <a:buNone/>
            </a:pPr>
            <a:r>
              <a:rPr lang="en-US" dirty="0"/>
              <a:t>THE CTA TET HER AT</a:t>
            </a:r>
          </a:p>
          <a:p>
            <a:pPr marL="0" indent="0" algn="ctr">
              <a:buNone/>
            </a:pPr>
            <a:r>
              <a:rPr lang="en-US" dirty="0"/>
              <a:t>Deleting the A causes the frame to shift and the sentence no longer makes any sense! </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p:txBody>
      </p:sp>
      <p:pic>
        <p:nvPicPr>
          <p:cNvPr id="6" name="Picture 5">
            <a:extLst>
              <a:ext uri="{FF2B5EF4-FFF2-40B4-BE49-F238E27FC236}">
                <a16:creationId xmlns:a16="http://schemas.microsoft.com/office/drawing/2014/main" id="{2F2FB6C2-50C1-D147-932A-B1B5D63A702C}"/>
              </a:ext>
            </a:extLst>
          </p:cNvPr>
          <p:cNvPicPr>
            <a:picLocks noChangeAspect="1"/>
          </p:cNvPicPr>
          <p:nvPr/>
        </p:nvPicPr>
        <p:blipFill>
          <a:blip r:embed="rId3"/>
          <a:stretch>
            <a:fillRect/>
          </a:stretch>
        </p:blipFill>
        <p:spPr>
          <a:xfrm>
            <a:off x="2046167" y="5677125"/>
            <a:ext cx="1082841" cy="564882"/>
          </a:xfrm>
          <a:prstGeom prst="rect">
            <a:avLst/>
          </a:prstGeom>
        </p:spPr>
      </p:pic>
      <p:pic>
        <p:nvPicPr>
          <p:cNvPr id="9" name="Picture 8">
            <a:extLst>
              <a:ext uri="{FF2B5EF4-FFF2-40B4-BE49-F238E27FC236}">
                <a16:creationId xmlns:a16="http://schemas.microsoft.com/office/drawing/2014/main" id="{0443AAB1-8C6B-7943-8A5C-2DD5C46DFB75}"/>
              </a:ext>
            </a:extLst>
          </p:cNvPr>
          <p:cNvPicPr>
            <a:picLocks noChangeAspect="1"/>
          </p:cNvPicPr>
          <p:nvPr/>
        </p:nvPicPr>
        <p:blipFill>
          <a:blip r:embed="rId4"/>
          <a:stretch>
            <a:fillRect/>
          </a:stretch>
        </p:blipFill>
        <p:spPr>
          <a:xfrm>
            <a:off x="8349516" y="4752848"/>
            <a:ext cx="3157728" cy="2105152"/>
          </a:xfrm>
          <a:prstGeom prst="rect">
            <a:avLst/>
          </a:prstGeom>
        </p:spPr>
      </p:pic>
    </p:spTree>
    <p:extLst>
      <p:ext uri="{BB962C8B-B14F-4D97-AF65-F5344CB8AC3E}">
        <p14:creationId xmlns:p14="http://schemas.microsoft.com/office/powerpoint/2010/main" val="949230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Genomics</a:t>
            </a:r>
          </a:p>
        </p:txBody>
      </p:sp>
      <p:sp>
        <p:nvSpPr>
          <p:cNvPr id="3" name="Content Placeholder 2"/>
          <p:cNvSpPr>
            <a:spLocks noGrp="1"/>
          </p:cNvSpPr>
          <p:nvPr>
            <p:ph idx="1"/>
          </p:nvPr>
        </p:nvSpPr>
        <p:spPr/>
        <p:txBody>
          <a:bodyPr>
            <a:normAutofit/>
          </a:bodyPr>
          <a:lstStyle/>
          <a:p>
            <a:r>
              <a:rPr lang="en-US" sz="2800" dirty="0"/>
              <a:t>“a branch of biotechnology concerned with applying the techniques of genetics and molecular biology to the genetic mapping and DNA sequencing of sets of genes or the complete genomes of selected organisms, with organizing the results in databases, and with applications of the data (as in medicine or biology)”</a:t>
            </a:r>
          </a:p>
        </p:txBody>
      </p:sp>
    </p:spTree>
    <p:extLst>
      <p:ext uri="{BB962C8B-B14F-4D97-AF65-F5344CB8AC3E}">
        <p14:creationId xmlns:p14="http://schemas.microsoft.com/office/powerpoint/2010/main" val="14309161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a:t>Single Nucleotide Polymorphisms (SNPs)</a:t>
            </a:r>
            <a:br>
              <a:rPr lang="en-US" dirty="0"/>
            </a:br>
            <a:endParaRPr lang="en-US" dirty="0"/>
          </a:p>
        </p:txBody>
      </p:sp>
      <p:sp>
        <p:nvSpPr>
          <p:cNvPr id="4099" name="Rectangle 3"/>
          <p:cNvSpPr>
            <a:spLocks noGrp="1" noChangeArrowheads="1"/>
          </p:cNvSpPr>
          <p:nvPr>
            <p:ph idx="1"/>
          </p:nvPr>
        </p:nvSpPr>
        <p:spPr/>
        <p:txBody>
          <a:bodyPr>
            <a:normAutofit/>
          </a:bodyPr>
          <a:lstStyle/>
          <a:p>
            <a:r>
              <a:rPr lang="en-US" b="1" dirty="0"/>
              <a:t>SNPs </a:t>
            </a:r>
            <a:r>
              <a:rPr lang="en-US" dirty="0"/>
              <a:t>are single-nucleotide substitutions of one base for another that occur in more than 1% of the general population</a:t>
            </a:r>
          </a:p>
          <a:p>
            <a:r>
              <a:rPr lang="en-US" dirty="0"/>
              <a:t>Among the most useful genetic markers</a:t>
            </a:r>
          </a:p>
          <a:p>
            <a:r>
              <a:rPr lang="en-US" dirty="0"/>
              <a:t>In humans, researchers analyze the genomes of many people with a certain genetic condition to try to find nucleotide changes specific to the condition</a:t>
            </a:r>
          </a:p>
          <a:p>
            <a:r>
              <a:rPr lang="en-US" dirty="0"/>
              <a:t>These </a:t>
            </a:r>
            <a:r>
              <a:rPr lang="en-US" b="1" dirty="0"/>
              <a:t>genome-wide association studies (GWAS) </a:t>
            </a:r>
            <a:r>
              <a:rPr lang="en-US" dirty="0"/>
              <a:t>test for associations of traits with genetic markers, like SNPs</a:t>
            </a:r>
          </a:p>
        </p:txBody>
      </p:sp>
      <p:sp>
        <p:nvSpPr>
          <p:cNvPr id="4100" name="Text Box 4"/>
          <p:cNvSpPr txBox="1">
            <a:spLocks noChangeArrowheads="1"/>
          </p:cNvSpPr>
          <p:nvPr/>
        </p:nvSpPr>
        <p:spPr bwMode="auto">
          <a:xfrm>
            <a:off x="7886701" y="5183188"/>
            <a:ext cx="162877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Geneva"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algn="r"/>
            <a:endParaRPr lang="en-US" sz="1800"/>
          </a:p>
        </p:txBody>
      </p:sp>
    </p:spTree>
    <p:extLst>
      <p:ext uri="{BB962C8B-B14F-4D97-AF65-F5344CB8AC3E}">
        <p14:creationId xmlns:p14="http://schemas.microsoft.com/office/powerpoint/2010/main" val="138935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a:t>SNPs</a:t>
            </a:r>
          </a:p>
        </p:txBody>
      </p:sp>
      <p:sp>
        <p:nvSpPr>
          <p:cNvPr id="4099" name="Rectangle 3"/>
          <p:cNvSpPr>
            <a:spLocks noGrp="1" noChangeArrowheads="1"/>
          </p:cNvSpPr>
          <p:nvPr>
            <p:ph idx="1"/>
          </p:nvPr>
        </p:nvSpPr>
        <p:spPr/>
        <p:txBody>
          <a:bodyPr/>
          <a:lstStyle/>
          <a:p>
            <a:r>
              <a:rPr lang="en-US" dirty="0"/>
              <a:t>SNP variants are sometimes associated with a particular inherited disorder </a:t>
            </a:r>
          </a:p>
          <a:p>
            <a:r>
              <a:rPr lang="en-US" dirty="0"/>
              <a:t>These alert researchers to the likely approximate location for the disease-causing gene</a:t>
            </a:r>
          </a:p>
          <a:p>
            <a:r>
              <a:rPr lang="en-US" dirty="0"/>
              <a:t>SNPs are rarely directly involved in the disease; they are most often in noncoding regions of the genome</a:t>
            </a:r>
          </a:p>
        </p:txBody>
      </p:sp>
      <p:sp>
        <p:nvSpPr>
          <p:cNvPr id="4100" name="Text Box 4"/>
          <p:cNvSpPr txBox="1">
            <a:spLocks noChangeArrowheads="1"/>
          </p:cNvSpPr>
          <p:nvPr/>
        </p:nvSpPr>
        <p:spPr bwMode="auto">
          <a:xfrm>
            <a:off x="7886701" y="5183188"/>
            <a:ext cx="162877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Geneva"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algn="r"/>
            <a:endParaRPr lang="en-US" sz="1800">
              <a:latin typeface="+mn-lt"/>
            </a:endParaRPr>
          </a:p>
        </p:txBody>
      </p:sp>
    </p:spTree>
    <p:extLst>
      <p:ext uri="{BB962C8B-B14F-4D97-AF65-F5344CB8AC3E}">
        <p14:creationId xmlns:p14="http://schemas.microsoft.com/office/powerpoint/2010/main" val="434802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52D98-49B6-5C43-8AA4-E0F4E2D824DD}"/>
              </a:ext>
            </a:extLst>
          </p:cNvPr>
          <p:cNvSpPr>
            <a:spLocks noGrp="1"/>
          </p:cNvSpPr>
          <p:nvPr>
            <p:ph type="title"/>
          </p:nvPr>
        </p:nvSpPr>
        <p:spPr/>
        <p:txBody>
          <a:bodyPr/>
          <a:lstStyle/>
          <a:p>
            <a:r>
              <a:rPr lang="en-US" dirty="0"/>
              <a:t>Linkage disequilibrium (LD)</a:t>
            </a:r>
          </a:p>
        </p:txBody>
      </p:sp>
      <p:sp>
        <p:nvSpPr>
          <p:cNvPr id="3" name="Content Placeholder 2"/>
          <p:cNvSpPr>
            <a:spLocks noGrp="1"/>
          </p:cNvSpPr>
          <p:nvPr>
            <p:ph idx="1"/>
          </p:nvPr>
        </p:nvSpPr>
        <p:spPr/>
        <p:txBody>
          <a:bodyPr>
            <a:normAutofit/>
          </a:bodyPr>
          <a:lstStyle/>
          <a:p>
            <a:r>
              <a:rPr lang="en-US" sz="2400" dirty="0">
                <a:cs typeface="Helvetica"/>
              </a:rPr>
              <a:t>“the non-random association of alleles at different loci”</a:t>
            </a:r>
          </a:p>
          <a:p>
            <a:r>
              <a:rPr lang="en-US" sz="2400" dirty="0">
                <a:cs typeface="Helvetica"/>
              </a:rPr>
              <a:t>Loci are more correlated with each other than you would expect by chance</a:t>
            </a:r>
          </a:p>
          <a:p>
            <a:r>
              <a:rPr lang="en-US" sz="2400" dirty="0">
                <a:cs typeface="Helvetica"/>
              </a:rPr>
              <a:t>Due to patterns of recombination across the genome, genetic linkage, and other factors (selection, genetic drift, population structure…)</a:t>
            </a:r>
          </a:p>
        </p:txBody>
      </p:sp>
      <p:pic>
        <p:nvPicPr>
          <p:cNvPr id="8" name="Picture 7"/>
          <p:cNvPicPr>
            <a:picLocks noChangeAspect="1"/>
          </p:cNvPicPr>
          <p:nvPr/>
        </p:nvPicPr>
        <p:blipFill>
          <a:blip r:embed="rId3"/>
          <a:stretch>
            <a:fillRect/>
          </a:stretch>
        </p:blipFill>
        <p:spPr>
          <a:xfrm>
            <a:off x="3083820" y="3560636"/>
            <a:ext cx="5767982" cy="3297364"/>
          </a:xfrm>
          <a:prstGeom prst="rect">
            <a:avLst/>
          </a:prstGeom>
        </p:spPr>
      </p:pic>
    </p:spTree>
    <p:extLst>
      <p:ext uri="{BB962C8B-B14F-4D97-AF65-F5344CB8AC3E}">
        <p14:creationId xmlns:p14="http://schemas.microsoft.com/office/powerpoint/2010/main" val="1328451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1C0E-984B-EF47-9E68-0B0DEF5B6110}"/>
              </a:ext>
            </a:extLst>
          </p:cNvPr>
          <p:cNvSpPr>
            <a:spLocks noGrp="1"/>
          </p:cNvSpPr>
          <p:nvPr>
            <p:ph type="title"/>
          </p:nvPr>
        </p:nvSpPr>
        <p:spPr/>
        <p:txBody>
          <a:bodyPr/>
          <a:lstStyle/>
          <a:p>
            <a:r>
              <a:rPr lang="en-US" dirty="0"/>
              <a:t>LD and SNP arrays</a:t>
            </a:r>
          </a:p>
        </p:txBody>
      </p:sp>
      <p:sp>
        <p:nvSpPr>
          <p:cNvPr id="3" name="Content Placeholder 2"/>
          <p:cNvSpPr>
            <a:spLocks noGrp="1"/>
          </p:cNvSpPr>
          <p:nvPr>
            <p:ph idx="1"/>
          </p:nvPr>
        </p:nvSpPr>
        <p:spPr>
          <a:xfrm>
            <a:off x="838200" y="1825625"/>
            <a:ext cx="7518401" cy="4351338"/>
          </a:xfrm>
        </p:spPr>
        <p:txBody>
          <a:bodyPr>
            <a:noAutofit/>
          </a:bodyPr>
          <a:lstStyle/>
          <a:p>
            <a:r>
              <a:rPr lang="en-US" sz="2600" dirty="0">
                <a:latin typeface="Helvetica"/>
                <a:cs typeface="Helvetica"/>
              </a:rPr>
              <a:t>Conceptual understanding of LD led to the development of “tag SNPs” where a given polymorphism would tag a whole stretch of DNA (i.e., the tag SNP was in high LD with other variants nearby).</a:t>
            </a:r>
          </a:p>
          <a:p>
            <a:r>
              <a:rPr lang="en-US" sz="2600" dirty="0">
                <a:latin typeface="Helvetica"/>
                <a:cs typeface="Helvetica"/>
              </a:rPr>
              <a:t>This made it possible design SNP arrays where you need only have 500,000 – 2 million SNPs to capture information at common variants across the WHOLE genome. </a:t>
            </a:r>
          </a:p>
          <a:p>
            <a:r>
              <a:rPr lang="en-US" sz="2600" dirty="0">
                <a:latin typeface="Helvetica"/>
                <a:cs typeface="Helvetica"/>
              </a:rPr>
              <a:t>Major motivation for “genome-wide association studies” from SNP arrays</a:t>
            </a:r>
          </a:p>
        </p:txBody>
      </p:sp>
      <p:sp>
        <p:nvSpPr>
          <p:cNvPr id="4" name="Rounded Rectangle 3"/>
          <p:cNvSpPr/>
          <p:nvPr/>
        </p:nvSpPr>
        <p:spPr>
          <a:xfrm>
            <a:off x="10557353" y="1496860"/>
            <a:ext cx="457200" cy="4352472"/>
          </a:xfrm>
          <a:prstGeom prst="roundRect">
            <a:avLst/>
          </a:prstGeom>
          <a:gradFill flip="none" rotWithShape="1">
            <a:gsLst>
              <a:gs pos="0">
                <a:srgbClr val="FF6600"/>
              </a:gs>
              <a:gs pos="100000">
                <a:srgbClr val="FFFFFF"/>
              </a:gs>
              <a:gs pos="40000">
                <a:srgbClr val="FFFF00"/>
              </a:gs>
            </a:gsLst>
            <a:lin ang="15960000" scaled="0"/>
            <a:tileRect/>
          </a:gra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 name="TextBox 5"/>
          <p:cNvSpPr txBox="1"/>
          <p:nvPr/>
        </p:nvSpPr>
        <p:spPr>
          <a:xfrm>
            <a:off x="10614832" y="1433360"/>
            <a:ext cx="12331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0</a:t>
            </a:r>
          </a:p>
        </p:txBody>
      </p:sp>
      <p:sp>
        <p:nvSpPr>
          <p:cNvPr id="10" name="TextBox 9"/>
          <p:cNvSpPr txBox="1"/>
          <p:nvPr/>
        </p:nvSpPr>
        <p:spPr>
          <a:xfrm>
            <a:off x="10571040" y="5416500"/>
            <a:ext cx="23192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a:t>
            </a:r>
          </a:p>
        </p:txBody>
      </p:sp>
      <p:sp>
        <p:nvSpPr>
          <p:cNvPr id="11" name="TextBox 10"/>
          <p:cNvSpPr txBox="1"/>
          <p:nvPr/>
        </p:nvSpPr>
        <p:spPr>
          <a:xfrm>
            <a:off x="10515428" y="3260916"/>
            <a:ext cx="61342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0.5</a:t>
            </a:r>
          </a:p>
        </p:txBody>
      </p:sp>
      <p:sp>
        <p:nvSpPr>
          <p:cNvPr id="7" name="TextBox 6"/>
          <p:cNvSpPr txBox="1"/>
          <p:nvPr/>
        </p:nvSpPr>
        <p:spPr>
          <a:xfrm>
            <a:off x="8868254" y="5129908"/>
            <a:ext cx="2260600"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Complete disequilibrium -</a:t>
            </a:r>
          </a:p>
        </p:txBody>
      </p:sp>
      <p:sp>
        <p:nvSpPr>
          <p:cNvPr id="13" name="TextBox 12"/>
          <p:cNvSpPr txBox="1"/>
          <p:nvPr/>
        </p:nvSpPr>
        <p:spPr>
          <a:xfrm>
            <a:off x="9083458" y="1472597"/>
            <a:ext cx="15875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Equilibrium -</a:t>
            </a:r>
          </a:p>
        </p:txBody>
      </p:sp>
      <p:sp>
        <p:nvSpPr>
          <p:cNvPr id="14" name="TextBox 13"/>
          <p:cNvSpPr txBox="1"/>
          <p:nvPr/>
        </p:nvSpPr>
        <p:spPr>
          <a:xfrm>
            <a:off x="10639797" y="1049805"/>
            <a:ext cx="48905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a:t>
            </a:r>
            <a:r>
              <a:rPr lang="en-US" baseline="30000" dirty="0">
                <a:latin typeface="Arial" panose="020B0604020202020204" pitchFamily="34" charset="0"/>
                <a:cs typeface="Arial" panose="020B0604020202020204" pitchFamily="34" charset="0"/>
              </a:rPr>
              <a:t>2</a:t>
            </a:r>
          </a:p>
        </p:txBody>
      </p:sp>
      <p:sp>
        <p:nvSpPr>
          <p:cNvPr id="15" name="TextBox 14"/>
          <p:cNvSpPr txBox="1"/>
          <p:nvPr/>
        </p:nvSpPr>
        <p:spPr>
          <a:xfrm>
            <a:off x="9120688" y="2963453"/>
            <a:ext cx="1511300"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Intermediate correlation -</a:t>
            </a:r>
          </a:p>
        </p:txBody>
      </p:sp>
    </p:spTree>
    <p:extLst>
      <p:ext uri="{BB962C8B-B14F-4D97-AF65-F5344CB8AC3E}">
        <p14:creationId xmlns:p14="http://schemas.microsoft.com/office/powerpoint/2010/main" val="1417747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SNP Arrays</a:t>
            </a:r>
          </a:p>
        </p:txBody>
      </p:sp>
      <p:sp>
        <p:nvSpPr>
          <p:cNvPr id="3" name="Content Placeholder 2"/>
          <p:cNvSpPr>
            <a:spLocks noGrp="1"/>
          </p:cNvSpPr>
          <p:nvPr>
            <p:ph idx="1"/>
          </p:nvPr>
        </p:nvSpPr>
        <p:spPr>
          <a:xfrm>
            <a:off x="838200" y="1825625"/>
            <a:ext cx="8303541" cy="4351338"/>
          </a:xfrm>
        </p:spPr>
        <p:txBody>
          <a:bodyPr>
            <a:normAutofit/>
          </a:bodyPr>
          <a:lstStyle/>
          <a:p>
            <a:r>
              <a:rPr lang="en-US" sz="2400" dirty="0"/>
              <a:t>Most common data type in large-scale human genetic studies over the past ~decade</a:t>
            </a:r>
          </a:p>
          <a:p>
            <a:r>
              <a:rPr lang="en-US" sz="2400" dirty="0"/>
              <a:t>Fast to type, relatively cheap, high quality data, abundant reference panels</a:t>
            </a:r>
          </a:p>
          <a:p>
            <a:r>
              <a:rPr lang="en-US" sz="2400" dirty="0"/>
              <a:t>Assay between 100K – 5M SNPs per array</a:t>
            </a:r>
          </a:p>
          <a:p>
            <a:r>
              <a:rPr lang="en-US" sz="2400" dirty="0"/>
              <a:t>Low error rates</a:t>
            </a:r>
          </a:p>
          <a:p>
            <a:r>
              <a:rPr lang="en-US" sz="2400" b="1" dirty="0"/>
              <a:t>But</a:t>
            </a:r>
            <a:r>
              <a:rPr lang="en-US" sz="2400" dirty="0"/>
              <a:t>… cannot find new mutations with arrays. Only known SNPs</a:t>
            </a:r>
          </a:p>
          <a:p>
            <a:endParaRPr lang="en-US" sz="2400" dirty="0"/>
          </a:p>
        </p:txBody>
      </p:sp>
      <p:pic>
        <p:nvPicPr>
          <p:cNvPr id="4" name="Picture 3" descr="infinium_hd_assay_lg.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1741" y="0"/>
            <a:ext cx="3050259" cy="6858000"/>
          </a:xfrm>
          <a:prstGeom prst="rect">
            <a:avLst/>
          </a:prstGeom>
        </p:spPr>
      </p:pic>
    </p:spTree>
    <p:extLst>
      <p:ext uri="{BB962C8B-B14F-4D97-AF65-F5344CB8AC3E}">
        <p14:creationId xmlns:p14="http://schemas.microsoft.com/office/powerpoint/2010/main" val="174359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r>
              <a:rPr lang="en-US" dirty="0"/>
              <a:t>Uses of SNPs: Diagnosis and Treatment of Diseases</a:t>
            </a:r>
          </a:p>
        </p:txBody>
      </p:sp>
      <p:sp>
        <p:nvSpPr>
          <p:cNvPr id="4099" name="Rectangle 3"/>
          <p:cNvSpPr>
            <a:spLocks noGrp="1" noChangeArrowheads="1"/>
          </p:cNvSpPr>
          <p:nvPr>
            <p:ph idx="1"/>
          </p:nvPr>
        </p:nvSpPr>
        <p:spPr/>
        <p:txBody>
          <a:bodyPr>
            <a:normAutofit/>
          </a:bodyPr>
          <a:lstStyle/>
          <a:p>
            <a:r>
              <a:rPr lang="en-US" dirty="0"/>
              <a:t>Scientists can diagnose many human genetic disorders using PCR and sequence-specific primers, then sequencing the amplified product to look for the disease-causing mutation</a:t>
            </a:r>
          </a:p>
          <a:p>
            <a:r>
              <a:rPr lang="en-US" dirty="0"/>
              <a:t>SNPs may be associated with a disease-causing mutation</a:t>
            </a:r>
          </a:p>
          <a:p>
            <a:r>
              <a:rPr lang="en-US" dirty="0"/>
              <a:t>SNPs may also be correlated with increased risks for conditions, such as heart disease or certain types of cancer</a:t>
            </a:r>
          </a:p>
        </p:txBody>
      </p:sp>
    </p:spTree>
    <p:extLst>
      <p:ext uri="{BB962C8B-B14F-4D97-AF65-F5344CB8AC3E}">
        <p14:creationId xmlns:p14="http://schemas.microsoft.com/office/powerpoint/2010/main" val="1949352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061559" cy="1325563"/>
          </a:xfrm>
        </p:spPr>
        <p:txBody>
          <a:bodyPr/>
          <a:lstStyle/>
          <a:p>
            <a:r>
              <a:rPr lang="en-US" dirty="0"/>
              <a:t>Continental Ancestry</a:t>
            </a:r>
          </a:p>
        </p:txBody>
      </p:sp>
      <p:pic>
        <p:nvPicPr>
          <p:cNvPr id="4" name="Content Placeholder 3" descr="2008_Li.pdf"/>
          <p:cNvPicPr>
            <a:picLocks noGrp="1" noChangeAspect="1"/>
          </p:cNvPicPr>
          <p:nvPr>
            <p:ph idx="1"/>
          </p:nvPr>
        </p:nvPicPr>
        <p:blipFill rotWithShape="1">
          <a:blip r:embed="rId3"/>
          <a:srcRect l="5956" t="24587" r="5231"/>
          <a:stretch/>
        </p:blipFill>
        <p:spPr>
          <a:xfrm>
            <a:off x="5812078" y="39877"/>
            <a:ext cx="6308942" cy="6818123"/>
          </a:xfrm>
          <a:prstGeom prst="rect">
            <a:avLst/>
          </a:prstGeom>
        </p:spPr>
      </p:pic>
      <p:grpSp>
        <p:nvGrpSpPr>
          <p:cNvPr id="3" name="Group 2">
            <a:extLst>
              <a:ext uri="{FF2B5EF4-FFF2-40B4-BE49-F238E27FC236}">
                <a16:creationId xmlns:a16="http://schemas.microsoft.com/office/drawing/2014/main" id="{B9A73EBF-0BA3-204D-8CDB-B547EE1067F4}"/>
              </a:ext>
            </a:extLst>
          </p:cNvPr>
          <p:cNvGrpSpPr/>
          <p:nvPr/>
        </p:nvGrpSpPr>
        <p:grpSpPr>
          <a:xfrm>
            <a:off x="1645183" y="4805741"/>
            <a:ext cx="2910117" cy="1267670"/>
            <a:chOff x="7757884" y="4392382"/>
            <a:chExt cx="2910117" cy="1267670"/>
          </a:xfrm>
        </p:grpSpPr>
        <p:sp>
          <p:nvSpPr>
            <p:cNvPr id="5" name="Rounded Rectangle 4"/>
            <p:cNvSpPr/>
            <p:nvPr/>
          </p:nvSpPr>
          <p:spPr>
            <a:xfrm>
              <a:off x="7757884" y="4392382"/>
              <a:ext cx="2910117" cy="1267670"/>
            </a:xfrm>
            <a:prstGeom prst="round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 name="TextBox 5"/>
            <p:cNvSpPr txBox="1"/>
            <p:nvPr/>
          </p:nvSpPr>
          <p:spPr>
            <a:xfrm>
              <a:off x="7757884" y="4672003"/>
              <a:ext cx="291011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Li et al. (2008, Science)</a:t>
              </a:r>
            </a:p>
          </p:txBody>
        </p:sp>
      </p:grpSp>
    </p:spTree>
    <p:extLst>
      <p:ext uri="{BB962C8B-B14F-4D97-AF65-F5344CB8AC3E}">
        <p14:creationId xmlns:p14="http://schemas.microsoft.com/office/powerpoint/2010/main" val="668393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817285" cy="1325563"/>
          </a:xfrm>
        </p:spPr>
        <p:txBody>
          <a:bodyPr/>
          <a:lstStyle/>
          <a:p>
            <a:r>
              <a:rPr lang="en-US" dirty="0"/>
              <a:t>Genes mirror geography (within continents)</a:t>
            </a:r>
          </a:p>
        </p:txBody>
      </p:sp>
      <p:pic>
        <p:nvPicPr>
          <p:cNvPr id="8" name="Content Placeholder 7" descr="2008_Novembre-1.pdf"/>
          <p:cNvPicPr>
            <a:picLocks noGrp="1" noChangeAspect="1"/>
          </p:cNvPicPr>
          <p:nvPr>
            <p:ph idx="1"/>
          </p:nvPr>
        </p:nvPicPr>
        <p:blipFill rotWithShape="1">
          <a:blip r:embed="rId3"/>
          <a:srcRect l="19481" t="27133" r="19228" b="38036"/>
          <a:stretch/>
        </p:blipFill>
        <p:spPr>
          <a:xfrm>
            <a:off x="2639954" y="1576273"/>
            <a:ext cx="6912091" cy="5162729"/>
          </a:xfrm>
        </p:spPr>
      </p:pic>
      <p:sp>
        <p:nvSpPr>
          <p:cNvPr id="6" name="TextBox 5"/>
          <p:cNvSpPr txBox="1"/>
          <p:nvPr/>
        </p:nvSpPr>
        <p:spPr>
          <a:xfrm>
            <a:off x="8567803" y="6369670"/>
            <a:ext cx="4098636"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Novembre</a:t>
            </a:r>
            <a:r>
              <a:rPr lang="en-US" dirty="0">
                <a:latin typeface="Arial" panose="020B0604020202020204" pitchFamily="34" charset="0"/>
                <a:cs typeface="Arial" panose="020B0604020202020204" pitchFamily="34" charset="0"/>
              </a:rPr>
              <a:t> et al. (2008, Nature)</a:t>
            </a:r>
          </a:p>
        </p:txBody>
      </p:sp>
    </p:spTree>
    <p:extLst>
      <p:ext uri="{BB962C8B-B14F-4D97-AF65-F5344CB8AC3E}">
        <p14:creationId xmlns:p14="http://schemas.microsoft.com/office/powerpoint/2010/main" val="1171244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7DC5B9-AE35-DB42-AA36-A1B2CA7AF527}"/>
              </a:ext>
            </a:extLst>
          </p:cNvPr>
          <p:cNvSpPr>
            <a:spLocks noGrp="1"/>
          </p:cNvSpPr>
          <p:nvPr>
            <p:ph type="title"/>
          </p:nvPr>
        </p:nvSpPr>
        <p:spPr/>
        <p:txBody>
          <a:bodyPr/>
          <a:lstStyle/>
          <a:p>
            <a:r>
              <a:rPr lang="en-US" dirty="0">
                <a:solidFill>
                  <a:srgbClr val="0070C0"/>
                </a:solidFill>
              </a:rPr>
              <a:t>Other types of genetic variation and their uses - DNA Profiling</a:t>
            </a:r>
          </a:p>
        </p:txBody>
      </p:sp>
      <p:pic>
        <p:nvPicPr>
          <p:cNvPr id="3079" name="Picture 7" descr="DNA_CLOSEUP"/>
          <p:cNvPicPr>
            <a:picLocks noGrp="1" noChangeAspect="1" noChangeArrowheads="1"/>
          </p:cNvPicPr>
          <p:nvPr>
            <p:ph sz="half" idx="1"/>
          </p:nvPr>
        </p:nvPicPr>
        <p:blipFill>
          <a:blip r:embed="rId3"/>
          <a:stretch>
            <a:fillRect/>
          </a:stretch>
        </p:blipFill>
        <p:spPr>
          <a:xfrm>
            <a:off x="6365309" y="2590438"/>
            <a:ext cx="5292247" cy="3297154"/>
          </a:xfrm>
        </p:spPr>
      </p:pic>
      <p:sp>
        <p:nvSpPr>
          <p:cNvPr id="4" name="Content Placeholder 3">
            <a:extLst>
              <a:ext uri="{FF2B5EF4-FFF2-40B4-BE49-F238E27FC236}">
                <a16:creationId xmlns:a16="http://schemas.microsoft.com/office/drawing/2014/main" id="{4BB1AC30-D5D2-524C-A7E9-1B0281FF27C4}"/>
              </a:ext>
            </a:extLst>
          </p:cNvPr>
          <p:cNvSpPr>
            <a:spLocks noGrp="1"/>
          </p:cNvSpPr>
          <p:nvPr>
            <p:ph sz="half" idx="2"/>
          </p:nvPr>
        </p:nvSpPr>
        <p:spPr>
          <a:xfrm>
            <a:off x="838200" y="2053854"/>
            <a:ext cx="5181600" cy="4351338"/>
          </a:xfrm>
        </p:spPr>
        <p:txBody>
          <a:bodyPr/>
          <a:lstStyle/>
          <a:p>
            <a:r>
              <a:rPr lang="en-US" dirty="0"/>
              <a:t>DNA profiling is a method of identifying an individual by unique characteristics of that person’s DNA</a:t>
            </a:r>
          </a:p>
          <a:p>
            <a:r>
              <a:rPr lang="en-US" dirty="0"/>
              <a:t>Also called “DNA fingerprinting”</a:t>
            </a:r>
          </a:p>
          <a:p>
            <a:endParaRPr lang="en-US" dirty="0"/>
          </a:p>
          <a:p>
            <a:r>
              <a:rPr lang="en-US" dirty="0"/>
              <a:t>Utility in action: STRS for solving a crime</a:t>
            </a:r>
          </a:p>
          <a:p>
            <a:pPr marL="0" indent="0">
              <a:buNone/>
            </a:pPr>
            <a:endParaRPr lang="en-US" dirty="0"/>
          </a:p>
        </p:txBody>
      </p:sp>
    </p:spTree>
    <p:extLst>
      <p:ext uri="{BB962C8B-B14F-4D97-AF65-F5344CB8AC3E}">
        <p14:creationId xmlns:p14="http://schemas.microsoft.com/office/powerpoint/2010/main" val="1616612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r>
              <a:rPr lang="en-US" dirty="0">
                <a:solidFill>
                  <a:srgbClr val="0070C0"/>
                </a:solidFill>
              </a:rPr>
              <a:t>What is Analyzed in the DNA?</a:t>
            </a:r>
          </a:p>
        </p:txBody>
      </p:sp>
      <p:sp>
        <p:nvSpPr>
          <p:cNvPr id="4099" name="Rectangle 3"/>
          <p:cNvSpPr>
            <a:spLocks noGrp="1" noChangeArrowheads="1"/>
          </p:cNvSpPr>
          <p:nvPr>
            <p:ph idx="1"/>
          </p:nvPr>
        </p:nvSpPr>
        <p:spPr/>
        <p:txBody>
          <a:bodyPr/>
          <a:lstStyle/>
          <a:p>
            <a:pPr>
              <a:lnSpc>
                <a:spcPct val="90000"/>
              </a:lnSpc>
            </a:pPr>
            <a:r>
              <a:rPr lang="en-US" sz="2800" dirty="0"/>
              <a:t>DNA profiling depends on regions of non-coding DNA that show great variability between individuals (are </a:t>
            </a:r>
            <a:r>
              <a:rPr lang="en-US" sz="2800" dirty="0">
                <a:solidFill>
                  <a:srgbClr val="0070C0"/>
                </a:solidFill>
              </a:rPr>
              <a:t>polymorphic</a:t>
            </a:r>
            <a:r>
              <a:rPr lang="en-US" sz="2800" dirty="0"/>
              <a:t> which means</a:t>
            </a:r>
            <a:r>
              <a:rPr lang="en-US" sz="2800" i="1" dirty="0"/>
              <a:t> </a:t>
            </a:r>
            <a:r>
              <a:rPr lang="en-US" sz="2800" i="1" dirty="0">
                <a:solidFill>
                  <a:srgbClr val="0070C0"/>
                </a:solidFill>
              </a:rPr>
              <a:t>many forms</a:t>
            </a:r>
            <a:r>
              <a:rPr lang="en-US" sz="2800" i="1" dirty="0">
                <a:solidFill>
                  <a:srgbClr val="1822CD"/>
                </a:solidFill>
              </a:rPr>
              <a:t>)</a:t>
            </a:r>
            <a:endParaRPr lang="en-US" i="1" dirty="0">
              <a:solidFill>
                <a:srgbClr val="1822CD"/>
              </a:solidFill>
            </a:endParaRPr>
          </a:p>
          <a:p>
            <a:pPr>
              <a:lnSpc>
                <a:spcPct val="90000"/>
              </a:lnSpc>
            </a:pPr>
            <a:r>
              <a:rPr lang="en-US" sz="2800" dirty="0"/>
              <a:t>Forensic profiling uses </a:t>
            </a:r>
            <a:r>
              <a:rPr lang="en-US" sz="2800" dirty="0">
                <a:solidFill>
                  <a:srgbClr val="0070C0"/>
                </a:solidFill>
              </a:rPr>
              <a:t>Short Tandem Repeats</a:t>
            </a:r>
            <a:r>
              <a:rPr lang="en-US" sz="2800" dirty="0"/>
              <a:t>, STRs</a:t>
            </a:r>
          </a:p>
          <a:p>
            <a:pPr lvl="1">
              <a:lnSpc>
                <a:spcPct val="90000"/>
              </a:lnSpc>
            </a:pPr>
            <a:r>
              <a:rPr lang="en-US" sz="2400" dirty="0"/>
              <a:t>These are short sequences of DNA, usually 2-5 base pairs (</a:t>
            </a:r>
            <a:r>
              <a:rPr lang="en-US" sz="2400" dirty="0" err="1"/>
              <a:t>bp</a:t>
            </a:r>
            <a:r>
              <a:rPr lang="en-US" sz="2400" dirty="0"/>
              <a:t>) long, that repeat, or ‘stutter’ many times</a:t>
            </a:r>
          </a:p>
          <a:p>
            <a:pPr lvl="1">
              <a:lnSpc>
                <a:spcPct val="90000"/>
              </a:lnSpc>
            </a:pPr>
            <a:endParaRPr lang="en-US" sz="2400" dirty="0"/>
          </a:p>
        </p:txBody>
      </p:sp>
    </p:spTree>
    <p:extLst>
      <p:ext uri="{BB962C8B-B14F-4D97-AF65-F5344CB8AC3E}">
        <p14:creationId xmlns:p14="http://schemas.microsoft.com/office/powerpoint/2010/main" val="168201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0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Central Dogma</a:t>
            </a:r>
          </a:p>
        </p:txBody>
      </p:sp>
      <p:sp>
        <p:nvSpPr>
          <p:cNvPr id="3" name="Content Placeholder 2">
            <a:extLst>
              <a:ext uri="{FF2B5EF4-FFF2-40B4-BE49-F238E27FC236}">
                <a16:creationId xmlns:a16="http://schemas.microsoft.com/office/drawing/2014/main" id="{A77DCD1C-AB15-8444-8368-EBD3F8DBEE63}"/>
              </a:ext>
            </a:extLst>
          </p:cNvPr>
          <p:cNvSpPr>
            <a:spLocks noGrp="1"/>
          </p:cNvSpPr>
          <p:nvPr>
            <p:ph idx="1"/>
          </p:nvPr>
        </p:nvSpPr>
        <p:spPr/>
        <p:txBody>
          <a:bodyPr/>
          <a:lstStyle/>
          <a:p>
            <a:endParaRPr lang="en-US"/>
          </a:p>
        </p:txBody>
      </p:sp>
      <p:pic>
        <p:nvPicPr>
          <p:cNvPr id="7" name="Picture 6"/>
          <p:cNvPicPr>
            <a:picLocks noChangeAspect="1"/>
          </p:cNvPicPr>
          <p:nvPr/>
        </p:nvPicPr>
        <p:blipFill>
          <a:blip r:embed="rId3"/>
          <a:stretch>
            <a:fillRect/>
          </a:stretch>
        </p:blipFill>
        <p:spPr>
          <a:xfrm>
            <a:off x="1651000" y="1751539"/>
            <a:ext cx="8890000" cy="3848100"/>
          </a:xfrm>
          <a:prstGeom prst="rect">
            <a:avLst/>
          </a:prstGeom>
        </p:spPr>
      </p:pic>
    </p:spTree>
    <p:extLst>
      <p:ext uri="{BB962C8B-B14F-4D97-AF65-F5344CB8AC3E}">
        <p14:creationId xmlns:p14="http://schemas.microsoft.com/office/powerpoint/2010/main" val="267781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352800" y="2667000"/>
            <a:ext cx="5867400" cy="228600"/>
            <a:chOff x="1152" y="1680"/>
            <a:chExt cx="3696" cy="144"/>
          </a:xfrm>
        </p:grpSpPr>
        <p:grpSp>
          <p:nvGrpSpPr>
            <p:cNvPr id="3" name="Group 4"/>
            <p:cNvGrpSpPr>
              <a:grpSpLocks/>
            </p:cNvGrpSpPr>
            <p:nvPr/>
          </p:nvGrpSpPr>
          <p:grpSpPr bwMode="auto">
            <a:xfrm>
              <a:off x="2160" y="1680"/>
              <a:ext cx="1632" cy="144"/>
              <a:chOff x="1824" y="1680"/>
              <a:chExt cx="2352" cy="144"/>
            </a:xfrm>
          </p:grpSpPr>
          <p:sp>
            <p:nvSpPr>
              <p:cNvPr id="22533" name="Rectangle 5"/>
              <p:cNvSpPr>
                <a:spLocks noChangeArrowheads="1"/>
              </p:cNvSpPr>
              <p:nvPr/>
            </p:nvSpPr>
            <p:spPr bwMode="auto">
              <a:xfrm>
                <a:off x="1824" y="1680"/>
                <a:ext cx="336" cy="144"/>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p>
            </p:txBody>
          </p:sp>
          <p:sp>
            <p:nvSpPr>
              <p:cNvPr id="22534" name="Rectangle 6"/>
              <p:cNvSpPr>
                <a:spLocks noChangeArrowheads="1"/>
              </p:cNvSpPr>
              <p:nvPr/>
            </p:nvSpPr>
            <p:spPr bwMode="auto">
              <a:xfrm>
                <a:off x="3840" y="1680"/>
                <a:ext cx="336" cy="144"/>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p>
            </p:txBody>
          </p:sp>
          <p:sp>
            <p:nvSpPr>
              <p:cNvPr id="22535" name="Rectangle 7"/>
              <p:cNvSpPr>
                <a:spLocks noChangeArrowheads="1"/>
              </p:cNvSpPr>
              <p:nvPr/>
            </p:nvSpPr>
            <p:spPr bwMode="auto">
              <a:xfrm>
                <a:off x="3504" y="1680"/>
                <a:ext cx="336" cy="144"/>
              </a:xfrm>
              <a:prstGeom prst="rect">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sp>
            <p:nvSpPr>
              <p:cNvPr id="22536" name="Rectangle 8"/>
              <p:cNvSpPr>
                <a:spLocks noChangeArrowheads="1"/>
              </p:cNvSpPr>
              <p:nvPr/>
            </p:nvSpPr>
            <p:spPr bwMode="auto">
              <a:xfrm>
                <a:off x="3168" y="1680"/>
                <a:ext cx="336" cy="144"/>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p>
            </p:txBody>
          </p:sp>
          <p:sp>
            <p:nvSpPr>
              <p:cNvPr id="22537" name="Rectangle 9"/>
              <p:cNvSpPr>
                <a:spLocks noChangeArrowheads="1"/>
              </p:cNvSpPr>
              <p:nvPr/>
            </p:nvSpPr>
            <p:spPr bwMode="auto">
              <a:xfrm>
                <a:off x="2832" y="1680"/>
                <a:ext cx="336" cy="144"/>
              </a:xfrm>
              <a:prstGeom prst="rect">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sp>
            <p:nvSpPr>
              <p:cNvPr id="22538" name="Rectangle 10"/>
              <p:cNvSpPr>
                <a:spLocks noChangeArrowheads="1"/>
              </p:cNvSpPr>
              <p:nvPr/>
            </p:nvSpPr>
            <p:spPr bwMode="auto">
              <a:xfrm>
                <a:off x="2496" y="1680"/>
                <a:ext cx="336" cy="144"/>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p>
            </p:txBody>
          </p:sp>
          <p:sp>
            <p:nvSpPr>
              <p:cNvPr id="22539" name="Rectangle 11"/>
              <p:cNvSpPr>
                <a:spLocks noChangeArrowheads="1"/>
              </p:cNvSpPr>
              <p:nvPr/>
            </p:nvSpPr>
            <p:spPr bwMode="auto">
              <a:xfrm>
                <a:off x="2160" y="1680"/>
                <a:ext cx="336" cy="144"/>
              </a:xfrm>
              <a:prstGeom prst="rect">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grpSp>
        <p:sp>
          <p:nvSpPr>
            <p:cNvPr id="22540" name="Line 12"/>
            <p:cNvSpPr>
              <a:spLocks noChangeShapeType="1"/>
            </p:cNvSpPr>
            <p:nvPr/>
          </p:nvSpPr>
          <p:spPr bwMode="auto">
            <a:xfrm>
              <a:off x="1152" y="1728"/>
              <a:ext cx="1008" cy="0"/>
            </a:xfrm>
            <a:prstGeom prst="line">
              <a:avLst/>
            </a:prstGeom>
            <a:noFill/>
            <a:ln w="57150" cmpd="thinThick">
              <a:solidFill>
                <a:schemeClr val="accent2"/>
              </a:solidFill>
              <a:round/>
              <a:headEnd/>
              <a:tailEnd/>
            </a:ln>
            <a:effectLst/>
          </p:spPr>
          <p:txBody>
            <a:bodyPr wrap="none" anchor="ctr">
              <a:prstTxWarp prst="textNoShape">
                <a:avLst/>
              </a:prstTxWarp>
            </a:bodyPr>
            <a:lstStyle/>
            <a:p>
              <a:endParaRPr lang="en-US"/>
            </a:p>
          </p:txBody>
        </p:sp>
        <p:sp>
          <p:nvSpPr>
            <p:cNvPr id="22541" name="Line 13"/>
            <p:cNvSpPr>
              <a:spLocks noChangeShapeType="1"/>
            </p:cNvSpPr>
            <p:nvPr/>
          </p:nvSpPr>
          <p:spPr bwMode="auto">
            <a:xfrm>
              <a:off x="3792" y="1728"/>
              <a:ext cx="1056" cy="0"/>
            </a:xfrm>
            <a:prstGeom prst="line">
              <a:avLst/>
            </a:prstGeom>
            <a:noFill/>
            <a:ln w="57150" cmpd="thinThick">
              <a:solidFill>
                <a:schemeClr val="accent2"/>
              </a:solidFill>
              <a:round/>
              <a:headEnd/>
              <a:tailEnd/>
            </a:ln>
            <a:effectLst/>
          </p:spPr>
          <p:txBody>
            <a:bodyPr wrap="none" anchor="ctr">
              <a:prstTxWarp prst="textNoShape">
                <a:avLst/>
              </a:prstTxWarp>
            </a:bodyPr>
            <a:lstStyle/>
            <a:p>
              <a:endParaRPr lang="en-US"/>
            </a:p>
          </p:txBody>
        </p:sp>
      </p:grpSp>
      <p:grpSp>
        <p:nvGrpSpPr>
          <p:cNvPr id="4" name="Group 14"/>
          <p:cNvGrpSpPr>
            <a:grpSpLocks/>
          </p:cNvGrpSpPr>
          <p:nvPr/>
        </p:nvGrpSpPr>
        <p:grpSpPr bwMode="auto">
          <a:xfrm>
            <a:off x="3276600" y="3505200"/>
            <a:ext cx="6248400" cy="228600"/>
            <a:chOff x="1104" y="2208"/>
            <a:chExt cx="3936" cy="144"/>
          </a:xfrm>
        </p:grpSpPr>
        <p:grpSp>
          <p:nvGrpSpPr>
            <p:cNvPr id="5" name="Group 15"/>
            <p:cNvGrpSpPr>
              <a:grpSpLocks/>
            </p:cNvGrpSpPr>
            <p:nvPr/>
          </p:nvGrpSpPr>
          <p:grpSpPr bwMode="auto">
            <a:xfrm>
              <a:off x="2112" y="2208"/>
              <a:ext cx="1872" cy="144"/>
              <a:chOff x="1824" y="2304"/>
              <a:chExt cx="2688" cy="144"/>
            </a:xfrm>
          </p:grpSpPr>
          <p:sp>
            <p:nvSpPr>
              <p:cNvPr id="22544" name="Rectangle 16"/>
              <p:cNvSpPr>
                <a:spLocks noChangeArrowheads="1"/>
              </p:cNvSpPr>
              <p:nvPr/>
            </p:nvSpPr>
            <p:spPr bwMode="auto">
              <a:xfrm>
                <a:off x="1824" y="2304"/>
                <a:ext cx="336" cy="144"/>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p>
            </p:txBody>
          </p:sp>
          <p:sp>
            <p:nvSpPr>
              <p:cNvPr id="22545" name="Rectangle 17"/>
              <p:cNvSpPr>
                <a:spLocks noChangeArrowheads="1"/>
              </p:cNvSpPr>
              <p:nvPr/>
            </p:nvSpPr>
            <p:spPr bwMode="auto">
              <a:xfrm>
                <a:off x="3840" y="2304"/>
                <a:ext cx="336" cy="144"/>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p>
            </p:txBody>
          </p:sp>
          <p:sp>
            <p:nvSpPr>
              <p:cNvPr id="22546" name="Rectangle 18"/>
              <p:cNvSpPr>
                <a:spLocks noChangeArrowheads="1"/>
              </p:cNvSpPr>
              <p:nvPr/>
            </p:nvSpPr>
            <p:spPr bwMode="auto">
              <a:xfrm>
                <a:off x="3504" y="2304"/>
                <a:ext cx="336" cy="144"/>
              </a:xfrm>
              <a:prstGeom prst="rect">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sp>
            <p:nvSpPr>
              <p:cNvPr id="22547" name="Rectangle 19"/>
              <p:cNvSpPr>
                <a:spLocks noChangeArrowheads="1"/>
              </p:cNvSpPr>
              <p:nvPr/>
            </p:nvSpPr>
            <p:spPr bwMode="auto">
              <a:xfrm>
                <a:off x="3168" y="2304"/>
                <a:ext cx="336" cy="144"/>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p>
            </p:txBody>
          </p:sp>
          <p:sp>
            <p:nvSpPr>
              <p:cNvPr id="22548" name="Rectangle 20"/>
              <p:cNvSpPr>
                <a:spLocks noChangeArrowheads="1"/>
              </p:cNvSpPr>
              <p:nvPr/>
            </p:nvSpPr>
            <p:spPr bwMode="auto">
              <a:xfrm>
                <a:off x="2832" y="2304"/>
                <a:ext cx="336" cy="144"/>
              </a:xfrm>
              <a:prstGeom prst="rect">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sp>
            <p:nvSpPr>
              <p:cNvPr id="22549" name="Rectangle 21"/>
              <p:cNvSpPr>
                <a:spLocks noChangeArrowheads="1"/>
              </p:cNvSpPr>
              <p:nvPr/>
            </p:nvSpPr>
            <p:spPr bwMode="auto">
              <a:xfrm>
                <a:off x="2496" y="2304"/>
                <a:ext cx="336" cy="144"/>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p>
            </p:txBody>
          </p:sp>
          <p:sp>
            <p:nvSpPr>
              <p:cNvPr id="22550" name="Rectangle 22"/>
              <p:cNvSpPr>
                <a:spLocks noChangeArrowheads="1"/>
              </p:cNvSpPr>
              <p:nvPr/>
            </p:nvSpPr>
            <p:spPr bwMode="auto">
              <a:xfrm>
                <a:off x="2160" y="2304"/>
                <a:ext cx="336" cy="144"/>
              </a:xfrm>
              <a:prstGeom prst="rect">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sp>
            <p:nvSpPr>
              <p:cNvPr id="22551" name="Rectangle 23"/>
              <p:cNvSpPr>
                <a:spLocks noChangeArrowheads="1"/>
              </p:cNvSpPr>
              <p:nvPr/>
            </p:nvSpPr>
            <p:spPr bwMode="auto">
              <a:xfrm>
                <a:off x="4176" y="2304"/>
                <a:ext cx="336" cy="144"/>
              </a:xfrm>
              <a:prstGeom prst="rect">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grpSp>
        <p:sp>
          <p:nvSpPr>
            <p:cNvPr id="22552" name="Line 24"/>
            <p:cNvSpPr>
              <a:spLocks noChangeShapeType="1"/>
            </p:cNvSpPr>
            <p:nvPr/>
          </p:nvSpPr>
          <p:spPr bwMode="auto">
            <a:xfrm>
              <a:off x="1104" y="2304"/>
              <a:ext cx="1008" cy="0"/>
            </a:xfrm>
            <a:prstGeom prst="line">
              <a:avLst/>
            </a:prstGeom>
            <a:noFill/>
            <a:ln w="57150" cmpd="thinThick">
              <a:solidFill>
                <a:schemeClr val="accent2"/>
              </a:solidFill>
              <a:round/>
              <a:headEnd/>
              <a:tailEnd/>
            </a:ln>
            <a:effectLst/>
          </p:spPr>
          <p:txBody>
            <a:bodyPr wrap="none" anchor="ctr">
              <a:prstTxWarp prst="textNoShape">
                <a:avLst/>
              </a:prstTxWarp>
            </a:bodyPr>
            <a:lstStyle/>
            <a:p>
              <a:endParaRPr lang="en-US"/>
            </a:p>
          </p:txBody>
        </p:sp>
        <p:sp>
          <p:nvSpPr>
            <p:cNvPr id="22553" name="Line 25"/>
            <p:cNvSpPr>
              <a:spLocks noChangeShapeType="1"/>
            </p:cNvSpPr>
            <p:nvPr/>
          </p:nvSpPr>
          <p:spPr bwMode="auto">
            <a:xfrm>
              <a:off x="3984" y="2304"/>
              <a:ext cx="1056" cy="0"/>
            </a:xfrm>
            <a:prstGeom prst="line">
              <a:avLst/>
            </a:prstGeom>
            <a:noFill/>
            <a:ln w="57150" cmpd="thinThick">
              <a:solidFill>
                <a:schemeClr val="accent2"/>
              </a:solidFill>
              <a:round/>
              <a:headEnd/>
              <a:tailEnd/>
            </a:ln>
            <a:effectLst/>
          </p:spPr>
          <p:txBody>
            <a:bodyPr wrap="none" anchor="ctr">
              <a:prstTxWarp prst="textNoShape">
                <a:avLst/>
              </a:prstTxWarp>
            </a:bodyPr>
            <a:lstStyle/>
            <a:p>
              <a:endParaRPr lang="en-US"/>
            </a:p>
          </p:txBody>
        </p:sp>
      </p:grpSp>
      <p:grpSp>
        <p:nvGrpSpPr>
          <p:cNvPr id="6" name="Group 26"/>
          <p:cNvGrpSpPr>
            <a:grpSpLocks/>
          </p:cNvGrpSpPr>
          <p:nvPr/>
        </p:nvGrpSpPr>
        <p:grpSpPr bwMode="auto">
          <a:xfrm>
            <a:off x="3657600" y="2514600"/>
            <a:ext cx="1066800" cy="914400"/>
            <a:chOff x="1344" y="1584"/>
            <a:chExt cx="672" cy="576"/>
          </a:xfrm>
        </p:grpSpPr>
        <p:sp>
          <p:nvSpPr>
            <p:cNvPr id="22555" name="Line 27"/>
            <p:cNvSpPr>
              <a:spLocks noChangeShapeType="1"/>
            </p:cNvSpPr>
            <p:nvPr/>
          </p:nvSpPr>
          <p:spPr bwMode="auto">
            <a:xfrm>
              <a:off x="1344" y="2160"/>
              <a:ext cx="672"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p>
          </p:txBody>
        </p:sp>
        <p:sp>
          <p:nvSpPr>
            <p:cNvPr id="22556" name="Line 28"/>
            <p:cNvSpPr>
              <a:spLocks noChangeShapeType="1"/>
            </p:cNvSpPr>
            <p:nvPr/>
          </p:nvSpPr>
          <p:spPr bwMode="auto">
            <a:xfrm>
              <a:off x="1344" y="1584"/>
              <a:ext cx="672"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p>
          </p:txBody>
        </p:sp>
      </p:grpSp>
      <p:grpSp>
        <p:nvGrpSpPr>
          <p:cNvPr id="7" name="Group 29"/>
          <p:cNvGrpSpPr>
            <a:grpSpLocks/>
          </p:cNvGrpSpPr>
          <p:nvPr/>
        </p:nvGrpSpPr>
        <p:grpSpPr bwMode="auto">
          <a:xfrm>
            <a:off x="7772400" y="2895600"/>
            <a:ext cx="1143000" cy="914400"/>
            <a:chOff x="3936" y="1824"/>
            <a:chExt cx="720" cy="576"/>
          </a:xfrm>
        </p:grpSpPr>
        <p:sp>
          <p:nvSpPr>
            <p:cNvPr id="22558" name="Line 30"/>
            <p:cNvSpPr>
              <a:spLocks noChangeShapeType="1"/>
            </p:cNvSpPr>
            <p:nvPr/>
          </p:nvSpPr>
          <p:spPr bwMode="auto">
            <a:xfrm flipH="1">
              <a:off x="4080" y="2400"/>
              <a:ext cx="576"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p>
          </p:txBody>
        </p:sp>
        <p:sp>
          <p:nvSpPr>
            <p:cNvPr id="22559" name="Line 31"/>
            <p:cNvSpPr>
              <a:spLocks noChangeShapeType="1"/>
            </p:cNvSpPr>
            <p:nvPr/>
          </p:nvSpPr>
          <p:spPr bwMode="auto">
            <a:xfrm flipH="1">
              <a:off x="3936" y="1824"/>
              <a:ext cx="576" cy="0"/>
            </a:xfrm>
            <a:prstGeom prst="line">
              <a:avLst/>
            </a:prstGeom>
            <a:noFill/>
            <a:ln w="25400">
              <a:solidFill>
                <a:schemeClr val="tx1"/>
              </a:solidFill>
              <a:round/>
              <a:headEnd/>
              <a:tailEnd type="triangle" w="med" len="med"/>
            </a:ln>
            <a:effectLst/>
          </p:spPr>
          <p:txBody>
            <a:bodyPr wrap="none" anchor="ctr">
              <a:prstTxWarp prst="textNoShape">
                <a:avLst/>
              </a:prstTxWarp>
            </a:bodyPr>
            <a:lstStyle/>
            <a:p>
              <a:endParaRPr lang="en-US"/>
            </a:p>
          </p:txBody>
        </p:sp>
      </p:grpSp>
      <p:sp>
        <p:nvSpPr>
          <p:cNvPr id="22560" name="Text Box 32"/>
          <p:cNvSpPr txBox="1">
            <a:spLocks noChangeArrowheads="1"/>
          </p:cNvSpPr>
          <p:nvPr/>
        </p:nvSpPr>
        <p:spPr bwMode="auto">
          <a:xfrm>
            <a:off x="2590800" y="4343401"/>
            <a:ext cx="7391400" cy="6463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1" i="1">
                <a:latin typeface="Times New Roman" pitchFamily="-93" charset="0"/>
              </a:rPr>
              <a:t>the repeat region is variable between samples while the flanking regions where PCR primers bind are constant</a:t>
            </a:r>
            <a:endParaRPr lang="en-US" sz="2000" i="1">
              <a:latin typeface="Times New Roman" pitchFamily="-93" charset="0"/>
            </a:endParaRPr>
          </a:p>
        </p:txBody>
      </p:sp>
      <p:sp>
        <p:nvSpPr>
          <p:cNvPr id="22561" name="Text Box 33"/>
          <p:cNvSpPr txBox="1">
            <a:spLocks noChangeArrowheads="1"/>
          </p:cNvSpPr>
          <p:nvPr/>
        </p:nvSpPr>
        <p:spPr bwMode="auto">
          <a:xfrm>
            <a:off x="5715000" y="2895600"/>
            <a:ext cx="17526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Times New Roman" pitchFamily="-93" charset="0"/>
              </a:rPr>
              <a:t>7 repeats</a:t>
            </a:r>
          </a:p>
        </p:txBody>
      </p:sp>
      <p:sp>
        <p:nvSpPr>
          <p:cNvPr id="22562" name="Text Box 34"/>
          <p:cNvSpPr txBox="1">
            <a:spLocks noChangeArrowheads="1"/>
          </p:cNvSpPr>
          <p:nvPr/>
        </p:nvSpPr>
        <p:spPr bwMode="auto">
          <a:xfrm>
            <a:off x="5791200" y="3810000"/>
            <a:ext cx="17526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a:latin typeface="Times New Roman" pitchFamily="-93" charset="0"/>
              </a:rPr>
              <a:t>8 repeats</a:t>
            </a:r>
          </a:p>
        </p:txBody>
      </p:sp>
      <p:grpSp>
        <p:nvGrpSpPr>
          <p:cNvPr id="8" name="Group 35"/>
          <p:cNvGrpSpPr>
            <a:grpSpLocks/>
          </p:cNvGrpSpPr>
          <p:nvPr/>
        </p:nvGrpSpPr>
        <p:grpSpPr bwMode="auto">
          <a:xfrm>
            <a:off x="5867400" y="1828800"/>
            <a:ext cx="838200" cy="762000"/>
            <a:chOff x="2256" y="1152"/>
            <a:chExt cx="528" cy="480"/>
          </a:xfrm>
        </p:grpSpPr>
        <p:sp>
          <p:nvSpPr>
            <p:cNvPr id="22564" name="Text Box 36"/>
            <p:cNvSpPr txBox="1">
              <a:spLocks noChangeArrowheads="1"/>
            </p:cNvSpPr>
            <p:nvPr/>
          </p:nvSpPr>
          <p:spPr bwMode="auto">
            <a:xfrm>
              <a:off x="2256" y="1152"/>
              <a:ext cx="528" cy="218"/>
            </a:xfrm>
            <a:prstGeom prst="rect">
              <a:avLst/>
            </a:prstGeom>
            <a:noFill/>
            <a:ln w="9525">
              <a:solidFill>
                <a:schemeClr val="tx1"/>
              </a:solidFill>
              <a:miter lim="800000"/>
              <a:headEnd/>
              <a:tailEnd/>
            </a:ln>
            <a:effectLst/>
          </p:spPr>
          <p:txBody>
            <a:bodyPr>
              <a:prstTxWarp prst="textNoShape">
                <a:avLst/>
              </a:prstTxWarp>
              <a:spAutoFit/>
            </a:bodyPr>
            <a:lstStyle/>
            <a:p>
              <a:pPr algn="ctr">
                <a:spcBef>
                  <a:spcPct val="50000"/>
                </a:spcBef>
              </a:pPr>
              <a:r>
                <a:rPr lang="en-US" sz="1600" b="1">
                  <a:latin typeface="Times New Roman" pitchFamily="-93" charset="0"/>
                </a:rPr>
                <a:t>AATG</a:t>
              </a:r>
              <a:endParaRPr lang="en-US">
                <a:latin typeface="Times New Roman" pitchFamily="-93" charset="0"/>
              </a:endParaRPr>
            </a:p>
          </p:txBody>
        </p:sp>
        <p:sp>
          <p:nvSpPr>
            <p:cNvPr id="22565" name="Line 37"/>
            <p:cNvSpPr>
              <a:spLocks noChangeShapeType="1"/>
            </p:cNvSpPr>
            <p:nvPr/>
          </p:nvSpPr>
          <p:spPr bwMode="auto">
            <a:xfrm>
              <a:off x="2256" y="1392"/>
              <a:ext cx="144" cy="24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22566" name="Line 38"/>
            <p:cNvSpPr>
              <a:spLocks noChangeShapeType="1"/>
            </p:cNvSpPr>
            <p:nvPr/>
          </p:nvSpPr>
          <p:spPr bwMode="auto">
            <a:xfrm flipH="1">
              <a:off x="2640" y="1392"/>
              <a:ext cx="144" cy="24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grpSp>
      <p:sp>
        <p:nvSpPr>
          <p:cNvPr id="9" name="Title 8">
            <a:extLst>
              <a:ext uri="{FF2B5EF4-FFF2-40B4-BE49-F238E27FC236}">
                <a16:creationId xmlns:a16="http://schemas.microsoft.com/office/drawing/2014/main" id="{10B3D52F-CC35-6F4D-A236-C4B22F019D56}"/>
              </a:ext>
            </a:extLst>
          </p:cNvPr>
          <p:cNvSpPr>
            <a:spLocks noGrp="1"/>
          </p:cNvSpPr>
          <p:nvPr>
            <p:ph type="title"/>
          </p:nvPr>
        </p:nvSpPr>
        <p:spPr/>
        <p:txBody>
          <a:bodyPr/>
          <a:lstStyle/>
          <a:p>
            <a:r>
              <a:rPr lang="en-US" dirty="0"/>
              <a:t>Short Tandem Repeats (STRs)</a:t>
            </a:r>
          </a:p>
        </p:txBody>
      </p:sp>
      <p:sp>
        <p:nvSpPr>
          <p:cNvPr id="10" name="Content Placeholder 9">
            <a:extLst>
              <a:ext uri="{FF2B5EF4-FFF2-40B4-BE49-F238E27FC236}">
                <a16:creationId xmlns:a16="http://schemas.microsoft.com/office/drawing/2014/main" id="{0E725513-C734-2643-AFD6-4B815D4B7075}"/>
              </a:ext>
            </a:extLst>
          </p:cNvPr>
          <p:cNvSpPr>
            <a:spLocks noGrp="1"/>
          </p:cNvSpPr>
          <p:nvPr>
            <p:ph idx="1"/>
          </p:nvPr>
        </p:nvSpPr>
        <p:spPr>
          <a:xfrm>
            <a:off x="919162" y="5288994"/>
            <a:ext cx="10515600" cy="1097519"/>
          </a:xfrm>
        </p:spPr>
        <p:txBody>
          <a:bodyPr>
            <a:normAutofit fontScale="92500"/>
          </a:bodyPr>
          <a:lstStyle/>
          <a:p>
            <a:pPr marL="0" indent="0">
              <a:buNone/>
            </a:pPr>
            <a:r>
              <a:rPr lang="en-US" dirty="0"/>
              <a:t>Homozygote = both alleles are the same length</a:t>
            </a:r>
          </a:p>
          <a:p>
            <a:pPr marL="0" indent="0">
              <a:buNone/>
            </a:pPr>
            <a:r>
              <a:rPr lang="en-US" dirty="0"/>
              <a:t>Heterozygote = alleles differ and can be resolved from one another</a:t>
            </a:r>
          </a:p>
        </p:txBody>
      </p:sp>
    </p:spTree>
    <p:extLst>
      <p:ext uri="{BB962C8B-B14F-4D97-AF65-F5344CB8AC3E}">
        <p14:creationId xmlns:p14="http://schemas.microsoft.com/office/powerpoint/2010/main" val="14665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9"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a:bodyPr>
          <a:lstStyle/>
          <a:p>
            <a:r>
              <a:rPr lang="en-US" dirty="0"/>
              <a:t>An Example of a STR in locus D7S280</a:t>
            </a:r>
          </a:p>
        </p:txBody>
      </p:sp>
      <p:sp>
        <p:nvSpPr>
          <p:cNvPr id="5123" name="Rectangle 3"/>
          <p:cNvSpPr>
            <a:spLocks noGrp="1" noChangeArrowheads="1"/>
          </p:cNvSpPr>
          <p:nvPr>
            <p:ph idx="1"/>
          </p:nvPr>
        </p:nvSpPr>
        <p:spPr/>
        <p:txBody>
          <a:bodyPr>
            <a:normAutofit fontScale="92500" lnSpcReduction="10000"/>
          </a:bodyPr>
          <a:lstStyle/>
          <a:p>
            <a:pPr>
              <a:lnSpc>
                <a:spcPct val="90000"/>
              </a:lnSpc>
            </a:pPr>
            <a:r>
              <a:rPr lang="en-US" sz="2400" dirty="0"/>
              <a:t>D7S280 is a region (</a:t>
            </a:r>
            <a:r>
              <a:rPr lang="en-US" sz="2400" dirty="0">
                <a:solidFill>
                  <a:srgbClr val="1822CD"/>
                </a:solidFill>
              </a:rPr>
              <a:t>locus</a:t>
            </a:r>
            <a:r>
              <a:rPr lang="en-US" sz="2400" dirty="0"/>
              <a:t>) of human chromosome 7. Its DNA sequence, as obtained from </a:t>
            </a:r>
            <a:r>
              <a:rPr lang="en-US" sz="2400" u="sng" dirty="0" err="1"/>
              <a:t>GenBank</a:t>
            </a:r>
            <a:r>
              <a:rPr lang="en-US" sz="2400" dirty="0"/>
              <a:t> (a public DNA database) is:</a:t>
            </a:r>
          </a:p>
          <a:p>
            <a:pPr>
              <a:lnSpc>
                <a:spcPct val="90000"/>
              </a:lnSpc>
            </a:pPr>
            <a:endParaRPr lang="en-US" sz="2400" dirty="0"/>
          </a:p>
          <a:p>
            <a:pPr>
              <a:lnSpc>
                <a:spcPct val="90000"/>
              </a:lnSpc>
            </a:pPr>
            <a:r>
              <a:rPr lang="en-US" sz="1400" dirty="0">
                <a:solidFill>
                  <a:srgbClr val="000000"/>
                </a:solidFill>
                <a:latin typeface="Courier New" pitchFamily="-93" charset="0"/>
              </a:rPr>
              <a:t>  1 </a:t>
            </a:r>
            <a:r>
              <a:rPr lang="en-US" sz="1400" dirty="0" err="1">
                <a:solidFill>
                  <a:srgbClr val="000000"/>
                </a:solidFill>
                <a:latin typeface="Courier New" pitchFamily="-93" charset="0"/>
              </a:rPr>
              <a:t>aatttttgta</a:t>
            </a:r>
            <a:r>
              <a:rPr lang="en-US" sz="1400" dirty="0">
                <a:solidFill>
                  <a:srgbClr val="000000"/>
                </a:solidFill>
                <a:latin typeface="Courier New" pitchFamily="-93" charset="0"/>
              </a:rPr>
              <a:t> </a:t>
            </a:r>
            <a:r>
              <a:rPr lang="en-US" sz="1400" dirty="0" err="1">
                <a:solidFill>
                  <a:srgbClr val="000000"/>
                </a:solidFill>
                <a:latin typeface="Courier New" pitchFamily="-93" charset="0"/>
              </a:rPr>
              <a:t>ttttttttag</a:t>
            </a:r>
            <a:r>
              <a:rPr lang="en-US" sz="1400" dirty="0">
                <a:solidFill>
                  <a:srgbClr val="000000"/>
                </a:solidFill>
                <a:latin typeface="Courier New" pitchFamily="-93" charset="0"/>
              </a:rPr>
              <a:t> </a:t>
            </a:r>
            <a:r>
              <a:rPr lang="en-US" sz="1400" dirty="0" err="1">
                <a:solidFill>
                  <a:srgbClr val="000000"/>
                </a:solidFill>
                <a:latin typeface="Courier New" pitchFamily="-93" charset="0"/>
              </a:rPr>
              <a:t>agacggggtt</a:t>
            </a:r>
            <a:r>
              <a:rPr lang="en-US" sz="1400" dirty="0">
                <a:solidFill>
                  <a:srgbClr val="000000"/>
                </a:solidFill>
                <a:latin typeface="Courier New" pitchFamily="-93" charset="0"/>
              </a:rPr>
              <a:t> </a:t>
            </a:r>
            <a:r>
              <a:rPr lang="en-US" sz="1400" dirty="0" err="1">
                <a:solidFill>
                  <a:srgbClr val="000000"/>
                </a:solidFill>
                <a:latin typeface="Courier New" pitchFamily="-93" charset="0"/>
              </a:rPr>
              <a:t>tcaccatgtt</a:t>
            </a:r>
            <a:r>
              <a:rPr lang="en-US" sz="1400" dirty="0">
                <a:solidFill>
                  <a:srgbClr val="000000"/>
                </a:solidFill>
                <a:latin typeface="Courier New" pitchFamily="-93" charset="0"/>
              </a:rPr>
              <a:t> </a:t>
            </a:r>
            <a:r>
              <a:rPr lang="en-US" sz="1400" dirty="0" err="1">
                <a:solidFill>
                  <a:srgbClr val="000000"/>
                </a:solidFill>
                <a:latin typeface="Courier New" pitchFamily="-93" charset="0"/>
              </a:rPr>
              <a:t>ggtcaggctg</a:t>
            </a:r>
            <a:r>
              <a:rPr lang="en-US" sz="1400" dirty="0">
                <a:solidFill>
                  <a:srgbClr val="000000"/>
                </a:solidFill>
                <a:latin typeface="Courier New" pitchFamily="-93" charset="0"/>
              </a:rPr>
              <a:t> </a:t>
            </a:r>
            <a:r>
              <a:rPr lang="en-US" sz="1400" dirty="0" err="1">
                <a:solidFill>
                  <a:srgbClr val="000000"/>
                </a:solidFill>
                <a:latin typeface="Courier New" pitchFamily="-93" charset="0"/>
              </a:rPr>
              <a:t>actatggagt</a:t>
            </a:r>
            <a:endParaRPr lang="en-US" sz="1400" dirty="0">
              <a:solidFill>
                <a:srgbClr val="000000"/>
              </a:solidFill>
              <a:latin typeface="Courier New" pitchFamily="-93" charset="0"/>
            </a:endParaRPr>
          </a:p>
          <a:p>
            <a:pPr>
              <a:lnSpc>
                <a:spcPct val="90000"/>
              </a:lnSpc>
            </a:pPr>
            <a:r>
              <a:rPr lang="en-US" sz="1400" dirty="0">
                <a:solidFill>
                  <a:srgbClr val="000000"/>
                </a:solidFill>
                <a:latin typeface="Courier New" pitchFamily="-93" charset="0"/>
              </a:rPr>
              <a:t> 61 </a:t>
            </a:r>
            <a:r>
              <a:rPr lang="en-US" sz="1400" dirty="0" err="1">
                <a:solidFill>
                  <a:srgbClr val="000000"/>
                </a:solidFill>
                <a:latin typeface="Courier New" pitchFamily="-93" charset="0"/>
              </a:rPr>
              <a:t>tattttaagg</a:t>
            </a:r>
            <a:r>
              <a:rPr lang="en-US" sz="1400" dirty="0">
                <a:solidFill>
                  <a:srgbClr val="000000"/>
                </a:solidFill>
                <a:latin typeface="Courier New" pitchFamily="-93" charset="0"/>
              </a:rPr>
              <a:t> </a:t>
            </a:r>
            <a:r>
              <a:rPr lang="en-US" sz="1400" dirty="0" err="1">
                <a:solidFill>
                  <a:srgbClr val="000000"/>
                </a:solidFill>
                <a:latin typeface="Courier New" pitchFamily="-93" charset="0"/>
              </a:rPr>
              <a:t>ttaatatata</a:t>
            </a:r>
            <a:r>
              <a:rPr lang="en-US" sz="1400" dirty="0">
                <a:solidFill>
                  <a:srgbClr val="000000"/>
                </a:solidFill>
                <a:latin typeface="Courier New" pitchFamily="-93" charset="0"/>
              </a:rPr>
              <a:t> </a:t>
            </a:r>
            <a:r>
              <a:rPr lang="en-US" sz="1400" dirty="0" err="1">
                <a:solidFill>
                  <a:srgbClr val="000000"/>
                </a:solidFill>
                <a:latin typeface="Courier New" pitchFamily="-93" charset="0"/>
              </a:rPr>
              <a:t>taaagggtat</a:t>
            </a:r>
            <a:r>
              <a:rPr lang="en-US" sz="1400" dirty="0">
                <a:solidFill>
                  <a:srgbClr val="000000"/>
                </a:solidFill>
                <a:latin typeface="Courier New" pitchFamily="-93" charset="0"/>
              </a:rPr>
              <a:t> </a:t>
            </a:r>
            <a:r>
              <a:rPr lang="en-US" sz="1400" dirty="0" err="1">
                <a:solidFill>
                  <a:srgbClr val="000000"/>
                </a:solidFill>
                <a:latin typeface="Courier New" pitchFamily="-93" charset="0"/>
              </a:rPr>
              <a:t>gatagaacac</a:t>
            </a:r>
            <a:r>
              <a:rPr lang="en-US" sz="1400" dirty="0">
                <a:solidFill>
                  <a:srgbClr val="000000"/>
                </a:solidFill>
                <a:latin typeface="Courier New" pitchFamily="-93" charset="0"/>
              </a:rPr>
              <a:t> </a:t>
            </a:r>
            <a:r>
              <a:rPr lang="en-US" sz="1400" dirty="0" err="1">
                <a:solidFill>
                  <a:srgbClr val="000000"/>
                </a:solidFill>
                <a:latin typeface="Courier New" pitchFamily="-93" charset="0"/>
              </a:rPr>
              <a:t>ttgtcatagt</a:t>
            </a:r>
            <a:r>
              <a:rPr lang="en-US" sz="1400" dirty="0">
                <a:solidFill>
                  <a:srgbClr val="000000"/>
                </a:solidFill>
                <a:latin typeface="Courier New" pitchFamily="-93" charset="0"/>
              </a:rPr>
              <a:t> </a:t>
            </a:r>
            <a:r>
              <a:rPr lang="en-US" sz="1400" dirty="0" err="1">
                <a:solidFill>
                  <a:srgbClr val="000000"/>
                </a:solidFill>
                <a:latin typeface="Courier New" pitchFamily="-93" charset="0"/>
              </a:rPr>
              <a:t>ttagaacgaa</a:t>
            </a:r>
            <a:endParaRPr lang="en-US" sz="1400" dirty="0">
              <a:solidFill>
                <a:srgbClr val="000000"/>
              </a:solidFill>
              <a:latin typeface="Courier New" pitchFamily="-93" charset="0"/>
            </a:endParaRPr>
          </a:p>
          <a:p>
            <a:pPr>
              <a:lnSpc>
                <a:spcPct val="90000"/>
              </a:lnSpc>
            </a:pPr>
            <a:r>
              <a:rPr lang="en-US" sz="1400" dirty="0">
                <a:solidFill>
                  <a:srgbClr val="000000"/>
                </a:solidFill>
                <a:latin typeface="Courier New" pitchFamily="-93" charset="0"/>
              </a:rPr>
              <a:t>121 </a:t>
            </a:r>
            <a:r>
              <a:rPr lang="en-US" sz="1400" dirty="0" err="1">
                <a:solidFill>
                  <a:srgbClr val="000000"/>
                </a:solidFill>
                <a:latin typeface="Courier New" pitchFamily="-93" charset="0"/>
              </a:rPr>
              <a:t>ctaac</a:t>
            </a:r>
            <a:r>
              <a:rPr lang="en-US" sz="1400" dirty="0" err="1">
                <a:solidFill>
                  <a:srgbClr val="ED181E"/>
                </a:solidFill>
                <a:latin typeface="Courier New" pitchFamily="-93" charset="0"/>
              </a:rPr>
              <a:t>gatag</a:t>
            </a:r>
            <a:r>
              <a:rPr lang="en-US" sz="1400" dirty="0">
                <a:solidFill>
                  <a:srgbClr val="731A54"/>
                </a:solidFill>
                <a:latin typeface="Courier New" pitchFamily="-93" charset="0"/>
              </a:rPr>
              <a:t> </a:t>
            </a:r>
            <a:r>
              <a:rPr lang="en-US" sz="1400" dirty="0" err="1">
                <a:solidFill>
                  <a:srgbClr val="ED181E"/>
                </a:solidFill>
                <a:latin typeface="Courier New" pitchFamily="-93" charset="0"/>
              </a:rPr>
              <a:t>atagatagat</a:t>
            </a:r>
            <a:r>
              <a:rPr lang="en-US" sz="1400" dirty="0">
                <a:solidFill>
                  <a:srgbClr val="ED181E"/>
                </a:solidFill>
                <a:latin typeface="Courier New" pitchFamily="-93" charset="0"/>
              </a:rPr>
              <a:t> </a:t>
            </a:r>
            <a:r>
              <a:rPr lang="en-US" sz="1400" dirty="0" err="1">
                <a:solidFill>
                  <a:srgbClr val="ED181E"/>
                </a:solidFill>
                <a:latin typeface="Courier New" pitchFamily="-93" charset="0"/>
              </a:rPr>
              <a:t>agatagatag</a:t>
            </a:r>
            <a:r>
              <a:rPr lang="en-US" sz="1400" dirty="0">
                <a:solidFill>
                  <a:srgbClr val="ED181E"/>
                </a:solidFill>
                <a:latin typeface="Courier New" pitchFamily="-93" charset="0"/>
              </a:rPr>
              <a:t> </a:t>
            </a:r>
            <a:r>
              <a:rPr lang="en-US" sz="1400" dirty="0" err="1">
                <a:solidFill>
                  <a:srgbClr val="ED181E"/>
                </a:solidFill>
                <a:latin typeface="Courier New" pitchFamily="-93" charset="0"/>
              </a:rPr>
              <a:t>atagatagat</a:t>
            </a:r>
            <a:r>
              <a:rPr lang="en-US" sz="1400" dirty="0">
                <a:solidFill>
                  <a:srgbClr val="731A54"/>
                </a:solidFill>
                <a:latin typeface="Courier New" pitchFamily="-93" charset="0"/>
              </a:rPr>
              <a:t> </a:t>
            </a:r>
            <a:r>
              <a:rPr lang="en-US" sz="1400" dirty="0" err="1">
                <a:solidFill>
                  <a:srgbClr val="ED181E"/>
                </a:solidFill>
                <a:latin typeface="Courier New" pitchFamily="-93" charset="0"/>
              </a:rPr>
              <a:t>agatagatag</a:t>
            </a:r>
            <a:r>
              <a:rPr lang="en-US" sz="1400" dirty="0">
                <a:solidFill>
                  <a:srgbClr val="ED181E"/>
                </a:solidFill>
                <a:latin typeface="Courier New" pitchFamily="-93" charset="0"/>
              </a:rPr>
              <a:t> </a:t>
            </a:r>
            <a:r>
              <a:rPr lang="en-US" sz="1400" dirty="0" err="1">
                <a:solidFill>
                  <a:srgbClr val="ED181E"/>
                </a:solidFill>
                <a:latin typeface="Courier New" pitchFamily="-93" charset="0"/>
              </a:rPr>
              <a:t>atagacagat</a:t>
            </a:r>
            <a:endParaRPr lang="en-US" sz="1400" dirty="0">
              <a:solidFill>
                <a:srgbClr val="000000"/>
              </a:solidFill>
              <a:latin typeface="Courier New" pitchFamily="-93" charset="0"/>
            </a:endParaRPr>
          </a:p>
          <a:p>
            <a:pPr>
              <a:lnSpc>
                <a:spcPct val="90000"/>
              </a:lnSpc>
            </a:pPr>
            <a:r>
              <a:rPr lang="en-US" sz="1400" dirty="0">
                <a:solidFill>
                  <a:srgbClr val="000000"/>
                </a:solidFill>
                <a:latin typeface="Courier New" pitchFamily="-93" charset="0"/>
              </a:rPr>
              <a:t>181 </a:t>
            </a:r>
            <a:r>
              <a:rPr lang="en-US" sz="1400" dirty="0" err="1">
                <a:solidFill>
                  <a:srgbClr val="ED181E"/>
                </a:solidFill>
                <a:latin typeface="Courier New" pitchFamily="-93" charset="0"/>
              </a:rPr>
              <a:t>tgata</a:t>
            </a:r>
            <a:r>
              <a:rPr lang="en-US" sz="1400" dirty="0" err="1">
                <a:solidFill>
                  <a:srgbClr val="000000"/>
                </a:solidFill>
                <a:latin typeface="Courier New" pitchFamily="-93" charset="0"/>
              </a:rPr>
              <a:t>gtttt</a:t>
            </a:r>
            <a:r>
              <a:rPr lang="en-US" sz="1400" dirty="0">
                <a:solidFill>
                  <a:srgbClr val="000000"/>
                </a:solidFill>
                <a:latin typeface="Courier New" pitchFamily="-93" charset="0"/>
              </a:rPr>
              <a:t> </a:t>
            </a:r>
            <a:r>
              <a:rPr lang="en-US" sz="1400" dirty="0" err="1">
                <a:solidFill>
                  <a:srgbClr val="000000"/>
                </a:solidFill>
                <a:latin typeface="Courier New" pitchFamily="-93" charset="0"/>
              </a:rPr>
              <a:t>tttttatctc</a:t>
            </a:r>
            <a:r>
              <a:rPr lang="en-US" sz="1400" dirty="0">
                <a:solidFill>
                  <a:srgbClr val="000000"/>
                </a:solidFill>
                <a:latin typeface="Courier New" pitchFamily="-93" charset="0"/>
              </a:rPr>
              <a:t> </a:t>
            </a:r>
            <a:r>
              <a:rPr lang="en-US" sz="1400" dirty="0" err="1">
                <a:solidFill>
                  <a:srgbClr val="000000"/>
                </a:solidFill>
                <a:latin typeface="Courier New" pitchFamily="-93" charset="0"/>
              </a:rPr>
              <a:t>actaaatagt</a:t>
            </a:r>
            <a:r>
              <a:rPr lang="en-US" sz="1400" dirty="0">
                <a:solidFill>
                  <a:srgbClr val="000000"/>
                </a:solidFill>
                <a:latin typeface="Courier New" pitchFamily="-93" charset="0"/>
              </a:rPr>
              <a:t> </a:t>
            </a:r>
            <a:r>
              <a:rPr lang="en-US" sz="1400" dirty="0" err="1">
                <a:solidFill>
                  <a:srgbClr val="000000"/>
                </a:solidFill>
                <a:latin typeface="Courier New" pitchFamily="-93" charset="0"/>
              </a:rPr>
              <a:t>ctatagtaaa</a:t>
            </a:r>
            <a:r>
              <a:rPr lang="en-US" sz="1400" dirty="0">
                <a:solidFill>
                  <a:srgbClr val="000000"/>
                </a:solidFill>
                <a:latin typeface="Courier New" pitchFamily="-93" charset="0"/>
              </a:rPr>
              <a:t> </a:t>
            </a:r>
            <a:r>
              <a:rPr lang="en-US" sz="1400" dirty="0" err="1">
                <a:solidFill>
                  <a:srgbClr val="000000"/>
                </a:solidFill>
                <a:latin typeface="Courier New" pitchFamily="-93" charset="0"/>
              </a:rPr>
              <a:t>catttaatta</a:t>
            </a:r>
            <a:r>
              <a:rPr lang="en-US" sz="1400" dirty="0">
                <a:solidFill>
                  <a:srgbClr val="000000"/>
                </a:solidFill>
                <a:latin typeface="Courier New" pitchFamily="-93" charset="0"/>
              </a:rPr>
              <a:t> </a:t>
            </a:r>
            <a:r>
              <a:rPr lang="en-US" sz="1400" dirty="0" err="1">
                <a:solidFill>
                  <a:srgbClr val="000000"/>
                </a:solidFill>
                <a:latin typeface="Courier New" pitchFamily="-93" charset="0"/>
              </a:rPr>
              <a:t>ccaatatttg</a:t>
            </a:r>
            <a:endParaRPr lang="en-US" sz="1400" dirty="0">
              <a:solidFill>
                <a:srgbClr val="000000"/>
              </a:solidFill>
              <a:latin typeface="Courier New" pitchFamily="-93" charset="0"/>
            </a:endParaRPr>
          </a:p>
          <a:p>
            <a:pPr>
              <a:lnSpc>
                <a:spcPct val="90000"/>
              </a:lnSpc>
            </a:pPr>
            <a:r>
              <a:rPr lang="en-US" sz="1400" dirty="0">
                <a:solidFill>
                  <a:srgbClr val="000000"/>
                </a:solidFill>
                <a:latin typeface="Courier New" pitchFamily="-93" charset="0"/>
              </a:rPr>
              <a:t>241 </a:t>
            </a:r>
            <a:r>
              <a:rPr lang="en-US" sz="1400" dirty="0" err="1">
                <a:solidFill>
                  <a:srgbClr val="000000"/>
                </a:solidFill>
                <a:latin typeface="Courier New" pitchFamily="-93" charset="0"/>
              </a:rPr>
              <a:t>gtgcaattct</a:t>
            </a:r>
            <a:r>
              <a:rPr lang="en-US" sz="1400" dirty="0">
                <a:solidFill>
                  <a:srgbClr val="000000"/>
                </a:solidFill>
                <a:latin typeface="Courier New" pitchFamily="-93" charset="0"/>
              </a:rPr>
              <a:t> </a:t>
            </a:r>
            <a:r>
              <a:rPr lang="en-US" sz="1400" dirty="0" err="1">
                <a:solidFill>
                  <a:srgbClr val="000000"/>
                </a:solidFill>
                <a:latin typeface="Courier New" pitchFamily="-93" charset="0"/>
              </a:rPr>
              <a:t>gtcaatgagg</a:t>
            </a:r>
            <a:r>
              <a:rPr lang="en-US" sz="1400" dirty="0">
                <a:solidFill>
                  <a:srgbClr val="000000"/>
                </a:solidFill>
                <a:latin typeface="Courier New" pitchFamily="-93" charset="0"/>
              </a:rPr>
              <a:t> </a:t>
            </a:r>
            <a:r>
              <a:rPr lang="en-US" sz="1400" dirty="0" err="1">
                <a:solidFill>
                  <a:srgbClr val="000000"/>
                </a:solidFill>
                <a:latin typeface="Courier New" pitchFamily="-93" charset="0"/>
              </a:rPr>
              <a:t>ataaatgtgg</a:t>
            </a:r>
            <a:r>
              <a:rPr lang="en-US" sz="1400" dirty="0">
                <a:solidFill>
                  <a:srgbClr val="000000"/>
                </a:solidFill>
                <a:latin typeface="Courier New" pitchFamily="-93" charset="0"/>
              </a:rPr>
              <a:t> </a:t>
            </a:r>
            <a:r>
              <a:rPr lang="en-US" sz="1400" dirty="0" err="1">
                <a:solidFill>
                  <a:srgbClr val="000000"/>
                </a:solidFill>
                <a:latin typeface="Courier New" pitchFamily="-93" charset="0"/>
              </a:rPr>
              <a:t>aatcgttata</a:t>
            </a:r>
            <a:r>
              <a:rPr lang="en-US" sz="1400" dirty="0">
                <a:solidFill>
                  <a:srgbClr val="000000"/>
                </a:solidFill>
                <a:latin typeface="Courier New" pitchFamily="-93" charset="0"/>
              </a:rPr>
              <a:t> </a:t>
            </a:r>
            <a:r>
              <a:rPr lang="en-US" sz="1400" dirty="0" err="1">
                <a:solidFill>
                  <a:srgbClr val="000000"/>
                </a:solidFill>
                <a:latin typeface="Courier New" pitchFamily="-93" charset="0"/>
              </a:rPr>
              <a:t>attcttaaga</a:t>
            </a:r>
            <a:r>
              <a:rPr lang="en-US" sz="1400" dirty="0">
                <a:solidFill>
                  <a:srgbClr val="000000"/>
                </a:solidFill>
                <a:latin typeface="Courier New" pitchFamily="-93" charset="0"/>
              </a:rPr>
              <a:t> </a:t>
            </a:r>
            <a:r>
              <a:rPr lang="en-US" sz="1400" dirty="0" err="1">
                <a:solidFill>
                  <a:srgbClr val="000000"/>
                </a:solidFill>
                <a:latin typeface="Courier New" pitchFamily="-93" charset="0"/>
              </a:rPr>
              <a:t>atatatattc</a:t>
            </a:r>
            <a:endParaRPr lang="en-US" sz="1400" dirty="0">
              <a:solidFill>
                <a:srgbClr val="000000"/>
              </a:solidFill>
              <a:latin typeface="Courier New" pitchFamily="-93" charset="0"/>
            </a:endParaRPr>
          </a:p>
          <a:p>
            <a:pPr>
              <a:lnSpc>
                <a:spcPct val="90000"/>
              </a:lnSpc>
            </a:pPr>
            <a:r>
              <a:rPr lang="en-US" sz="1400" dirty="0">
                <a:solidFill>
                  <a:srgbClr val="000000"/>
                </a:solidFill>
                <a:latin typeface="Courier New" pitchFamily="-93" charset="0"/>
              </a:rPr>
              <a:t>301 </a:t>
            </a:r>
            <a:r>
              <a:rPr lang="en-US" sz="1400" dirty="0" err="1">
                <a:solidFill>
                  <a:srgbClr val="000000"/>
                </a:solidFill>
                <a:latin typeface="Courier New" pitchFamily="-93" charset="0"/>
              </a:rPr>
              <a:t>cctctgagtt</a:t>
            </a:r>
            <a:r>
              <a:rPr lang="en-US" sz="1400" dirty="0">
                <a:solidFill>
                  <a:srgbClr val="000000"/>
                </a:solidFill>
                <a:latin typeface="Courier New" pitchFamily="-93" charset="0"/>
              </a:rPr>
              <a:t> </a:t>
            </a:r>
            <a:r>
              <a:rPr lang="en-US" sz="1400" dirty="0" err="1">
                <a:solidFill>
                  <a:srgbClr val="000000"/>
                </a:solidFill>
                <a:latin typeface="Courier New" pitchFamily="-93" charset="0"/>
              </a:rPr>
              <a:t>tttgatacct</a:t>
            </a:r>
            <a:r>
              <a:rPr lang="en-US" sz="1400" dirty="0">
                <a:solidFill>
                  <a:srgbClr val="000000"/>
                </a:solidFill>
                <a:latin typeface="Courier New" pitchFamily="-93" charset="0"/>
              </a:rPr>
              <a:t> </a:t>
            </a:r>
            <a:r>
              <a:rPr lang="en-US" sz="1400" dirty="0" err="1">
                <a:solidFill>
                  <a:srgbClr val="000000"/>
                </a:solidFill>
                <a:latin typeface="Courier New" pitchFamily="-93" charset="0"/>
              </a:rPr>
              <a:t>cagattttaa</a:t>
            </a:r>
            <a:r>
              <a:rPr lang="en-US" sz="1400" dirty="0">
                <a:solidFill>
                  <a:srgbClr val="000000"/>
                </a:solidFill>
                <a:latin typeface="Courier New" pitchFamily="-93" charset="0"/>
              </a:rPr>
              <a:t> </a:t>
            </a:r>
            <a:r>
              <a:rPr lang="en-US" sz="1400" dirty="0" err="1">
                <a:solidFill>
                  <a:srgbClr val="000000"/>
                </a:solidFill>
                <a:latin typeface="Courier New" pitchFamily="-93" charset="0"/>
              </a:rPr>
              <a:t>ggcc</a:t>
            </a:r>
            <a:endParaRPr lang="en-US" sz="1400" dirty="0">
              <a:solidFill>
                <a:srgbClr val="000000"/>
              </a:solidFill>
              <a:latin typeface="Courier New" pitchFamily="-93" charset="0"/>
            </a:endParaRPr>
          </a:p>
          <a:p>
            <a:pPr>
              <a:lnSpc>
                <a:spcPct val="90000"/>
              </a:lnSpc>
            </a:pPr>
            <a:endParaRPr lang="en-US" sz="2400" dirty="0">
              <a:solidFill>
                <a:srgbClr val="000000"/>
              </a:solidFill>
            </a:endParaRPr>
          </a:p>
          <a:p>
            <a:pPr>
              <a:lnSpc>
                <a:spcPct val="90000"/>
              </a:lnSpc>
            </a:pPr>
            <a:r>
              <a:rPr lang="en-US" sz="2400" dirty="0">
                <a:solidFill>
                  <a:srgbClr val="000000"/>
                </a:solidFill>
              </a:rPr>
              <a:t>The STR repeat sequence is </a:t>
            </a:r>
            <a:r>
              <a:rPr lang="en-US" sz="2400" dirty="0" err="1">
                <a:solidFill>
                  <a:srgbClr val="ED181E"/>
                </a:solidFill>
              </a:rPr>
              <a:t>gata</a:t>
            </a:r>
            <a:endParaRPr lang="en-US" sz="2400" dirty="0">
              <a:solidFill>
                <a:srgbClr val="ED181E"/>
              </a:solidFill>
            </a:endParaRPr>
          </a:p>
          <a:p>
            <a:pPr>
              <a:lnSpc>
                <a:spcPct val="90000"/>
              </a:lnSpc>
            </a:pPr>
            <a:r>
              <a:rPr lang="en-US" sz="2400" dirty="0"/>
              <a:t>Different alleles of this locus have from 6 to 15 tandem repeats of the ‘</a:t>
            </a:r>
            <a:r>
              <a:rPr lang="en-US" sz="2400" dirty="0" err="1"/>
              <a:t>gata</a:t>
            </a:r>
            <a:r>
              <a:rPr lang="en-US" sz="2400" dirty="0"/>
              <a:t>’ sequence</a:t>
            </a:r>
          </a:p>
          <a:p>
            <a:pPr>
              <a:lnSpc>
                <a:spcPct val="90000"/>
              </a:lnSpc>
            </a:pPr>
            <a:endParaRPr lang="en-US" sz="1000" dirty="0">
              <a:latin typeface="Courier New" pitchFamily="-93" charset="0"/>
            </a:endParaRPr>
          </a:p>
          <a:p>
            <a:pPr>
              <a:lnSpc>
                <a:spcPct val="90000"/>
              </a:lnSpc>
            </a:pPr>
            <a:endParaRPr lang="en-US" sz="1000" dirty="0">
              <a:solidFill>
                <a:srgbClr val="000000"/>
              </a:solidFill>
              <a:latin typeface="Courier New" pitchFamily="-93" charset="0"/>
            </a:endParaRPr>
          </a:p>
          <a:p>
            <a:pPr>
              <a:lnSpc>
                <a:spcPct val="90000"/>
              </a:lnSpc>
            </a:pPr>
            <a:endParaRPr lang="en-US" sz="900" dirty="0">
              <a:latin typeface="Skia" pitchFamily="-93" charset="0"/>
            </a:endParaRPr>
          </a:p>
          <a:p>
            <a:pPr>
              <a:lnSpc>
                <a:spcPct val="90000"/>
              </a:lnSpc>
            </a:pPr>
            <a:endParaRPr lang="en-US" sz="2400" dirty="0">
              <a:latin typeface="Skia" pitchFamily="-93" charset="0"/>
            </a:endParaRPr>
          </a:p>
        </p:txBody>
      </p:sp>
    </p:spTree>
    <p:extLst>
      <p:ext uri="{BB962C8B-B14F-4D97-AF65-F5344CB8AC3E}">
        <p14:creationId xmlns:p14="http://schemas.microsoft.com/office/powerpoint/2010/main" val="16353287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r>
              <a:rPr lang="en-US" dirty="0"/>
              <a:t>Forensic Evidence and Genetic Profiles</a:t>
            </a:r>
          </a:p>
        </p:txBody>
      </p:sp>
      <p:sp>
        <p:nvSpPr>
          <p:cNvPr id="4099" name="Rectangle 3"/>
          <p:cNvSpPr>
            <a:spLocks noGrp="1" noChangeArrowheads="1"/>
          </p:cNvSpPr>
          <p:nvPr>
            <p:ph idx="1"/>
          </p:nvPr>
        </p:nvSpPr>
        <p:spPr/>
        <p:txBody>
          <a:bodyPr/>
          <a:lstStyle/>
          <a:p>
            <a:r>
              <a:rPr lang="en-US" dirty="0"/>
              <a:t>An individual</a:t>
            </a:r>
            <a:r>
              <a:rPr lang="ja-JP" altLang="en-US" dirty="0"/>
              <a:t>’</a:t>
            </a:r>
            <a:r>
              <a:rPr lang="en-US" altLang="ja-JP" dirty="0"/>
              <a:t>s unique DNA sequence, or </a:t>
            </a:r>
            <a:r>
              <a:rPr lang="en-US" altLang="ja-JP" b="1" dirty="0"/>
              <a:t>genetic profile</a:t>
            </a:r>
            <a:r>
              <a:rPr lang="en-US" altLang="ja-JP" dirty="0"/>
              <a:t>, can be obtained by analysis of tissue or body fluids </a:t>
            </a:r>
          </a:p>
          <a:p>
            <a:r>
              <a:rPr lang="en-US" dirty="0"/>
              <a:t>DNA testing can identify individuals with a high degree of certainty</a:t>
            </a:r>
          </a:p>
          <a:p>
            <a:r>
              <a:rPr lang="en-US" dirty="0"/>
              <a:t>Genetic profiles for forensics are currently analyzed using genetic markers </a:t>
            </a:r>
            <a:r>
              <a:rPr lang="en-US" b="1" dirty="0"/>
              <a:t>called short tandem repeats </a:t>
            </a:r>
            <a:r>
              <a:rPr lang="en-US" dirty="0"/>
              <a:t>(</a:t>
            </a:r>
            <a:r>
              <a:rPr lang="en-US" b="1" dirty="0"/>
              <a:t>STRs</a:t>
            </a:r>
            <a:r>
              <a:rPr lang="en-US" dirty="0"/>
              <a:t>)</a:t>
            </a:r>
          </a:p>
        </p:txBody>
      </p:sp>
    </p:spTree>
    <p:extLst>
      <p:ext uri="{BB962C8B-B14F-4D97-AF65-F5344CB8AC3E}">
        <p14:creationId xmlns:p14="http://schemas.microsoft.com/office/powerpoint/2010/main" val="1474855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a:t>Forensic Evidence and STRs</a:t>
            </a:r>
          </a:p>
        </p:txBody>
      </p:sp>
      <p:sp>
        <p:nvSpPr>
          <p:cNvPr id="4099" name="Rectangle 3"/>
          <p:cNvSpPr>
            <a:spLocks noGrp="1" noChangeArrowheads="1"/>
          </p:cNvSpPr>
          <p:nvPr>
            <p:ph idx="1"/>
          </p:nvPr>
        </p:nvSpPr>
        <p:spPr/>
        <p:txBody>
          <a:bodyPr>
            <a:normAutofit/>
          </a:bodyPr>
          <a:lstStyle/>
          <a:p>
            <a:r>
              <a:rPr lang="en-US" dirty="0"/>
              <a:t>STRs are variations in the number of repeats of specific DNA sequences</a:t>
            </a:r>
          </a:p>
          <a:p>
            <a:r>
              <a:rPr lang="en-US" dirty="0"/>
              <a:t>PCR and gel electrophoresis are used to amplify and then identify STRs of different lengths</a:t>
            </a:r>
          </a:p>
          <a:p>
            <a:r>
              <a:rPr lang="en-US" dirty="0"/>
              <a:t>The probability that two people who are not identical twins have the same STR markers is exceptionally small</a:t>
            </a:r>
          </a:p>
          <a:p>
            <a:r>
              <a:rPr lang="en-US" dirty="0"/>
              <a:t>As of 2013 more than 300 innocent people had been released from prison as a result of STR analysis of old DNA evidence</a:t>
            </a:r>
          </a:p>
        </p:txBody>
      </p:sp>
    </p:spTree>
    <p:extLst>
      <p:ext uri="{BB962C8B-B14F-4D97-AF65-F5344CB8AC3E}">
        <p14:creationId xmlns:p14="http://schemas.microsoft.com/office/powerpoint/2010/main" val="275384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_24_STRProvesInnocence-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8920" y="140462"/>
            <a:ext cx="6614160" cy="6437376"/>
          </a:xfrm>
          <a:prstGeom prst="rect">
            <a:avLst/>
          </a:prstGeom>
        </p:spPr>
      </p:pic>
      <p:sp>
        <p:nvSpPr>
          <p:cNvPr id="9217" name="Rectangle 3"/>
          <p:cNvSpPr>
            <a:spLocks noGrp="1" noChangeArrowheads="1"/>
          </p:cNvSpPr>
          <p:nvPr>
            <p:ph type="title"/>
          </p:nvPr>
        </p:nvSpPr>
        <p:spPr bwMode="auto">
          <a:noFill/>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317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gn="l" eaLnBrk="1" hangingPunct="1"/>
            <a:r>
              <a:rPr lang="en-US" sz="1200" dirty="0">
                <a:latin typeface="Arial" charset="0"/>
              </a:rPr>
              <a:t>Figure 20.24</a:t>
            </a:r>
          </a:p>
        </p:txBody>
      </p:sp>
      <p:sp>
        <p:nvSpPr>
          <p:cNvPr id="27" name="Text Box 31"/>
          <p:cNvSpPr txBox="1">
            <a:spLocks noChangeArrowheads="1"/>
          </p:cNvSpPr>
          <p:nvPr/>
        </p:nvSpPr>
        <p:spPr bwMode="auto">
          <a:xfrm>
            <a:off x="2830029" y="128218"/>
            <a:ext cx="3240572" cy="84545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marL="347663" indent="-347663" eaLnBrk="0" hangingPunct="0"/>
            <a:r>
              <a:rPr lang="en-US" sz="1800" dirty="0">
                <a:solidFill>
                  <a:srgbClr val="000000"/>
                </a:solidFill>
                <a:latin typeface="Arial" charset="0"/>
              </a:rPr>
              <a:t>(a) Earl Washington just</a:t>
            </a:r>
            <a:br>
              <a:rPr lang="en-US" sz="1800" dirty="0">
                <a:solidFill>
                  <a:srgbClr val="000000"/>
                </a:solidFill>
                <a:latin typeface="Arial" charset="0"/>
              </a:rPr>
            </a:br>
            <a:r>
              <a:rPr lang="en-US" sz="1800" dirty="0">
                <a:solidFill>
                  <a:srgbClr val="000000"/>
                </a:solidFill>
                <a:latin typeface="Arial" charset="0"/>
              </a:rPr>
              <a:t>before his release in 2001,</a:t>
            </a:r>
            <a:br>
              <a:rPr lang="en-US" sz="1800" dirty="0">
                <a:solidFill>
                  <a:srgbClr val="000000"/>
                </a:solidFill>
                <a:latin typeface="Arial" charset="0"/>
              </a:rPr>
            </a:br>
            <a:r>
              <a:rPr lang="en-US" sz="1800" dirty="0">
                <a:solidFill>
                  <a:srgbClr val="000000"/>
                </a:solidFill>
                <a:latin typeface="Arial" charset="0"/>
              </a:rPr>
              <a:t>after 17 years in prison.</a:t>
            </a:r>
          </a:p>
        </p:txBody>
      </p:sp>
      <p:sp>
        <p:nvSpPr>
          <p:cNvPr id="7" name="Text Box 31"/>
          <p:cNvSpPr txBox="1">
            <a:spLocks noChangeArrowheads="1"/>
          </p:cNvSpPr>
          <p:nvPr/>
        </p:nvSpPr>
        <p:spPr bwMode="auto">
          <a:xfrm>
            <a:off x="2821559" y="5987146"/>
            <a:ext cx="6720375" cy="709981"/>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marL="347663" indent="-347663" eaLnBrk="0" hangingPunct="0"/>
            <a:r>
              <a:rPr lang="en-US" sz="1800" dirty="0">
                <a:solidFill>
                  <a:srgbClr val="000000"/>
                </a:solidFill>
                <a:latin typeface="Arial" charset="0"/>
              </a:rPr>
              <a:t>(b) These and other STR data (not shown) exonerated</a:t>
            </a:r>
            <a:br>
              <a:rPr lang="en-US" sz="1800" dirty="0">
                <a:solidFill>
                  <a:srgbClr val="000000"/>
                </a:solidFill>
                <a:latin typeface="Arial" charset="0"/>
              </a:rPr>
            </a:br>
            <a:r>
              <a:rPr lang="en-US" sz="1800" dirty="0">
                <a:solidFill>
                  <a:srgbClr val="000000"/>
                </a:solidFill>
                <a:latin typeface="Arial" charset="0"/>
              </a:rPr>
              <a:t>Washington and led Tinsley to plead guilty to the murder.</a:t>
            </a:r>
          </a:p>
        </p:txBody>
      </p:sp>
      <p:sp>
        <p:nvSpPr>
          <p:cNvPr id="8" name="Text Box 31"/>
          <p:cNvSpPr txBox="1">
            <a:spLocks noChangeArrowheads="1"/>
          </p:cNvSpPr>
          <p:nvPr/>
        </p:nvSpPr>
        <p:spPr bwMode="auto">
          <a:xfrm>
            <a:off x="3346496" y="3633417"/>
            <a:ext cx="1073107" cy="557584"/>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800" dirty="0">
                <a:solidFill>
                  <a:srgbClr val="000000"/>
                </a:solidFill>
                <a:latin typeface="Arial" charset="0"/>
              </a:rPr>
              <a:t>Source of</a:t>
            </a:r>
            <a:br>
              <a:rPr lang="en-US" sz="1800" dirty="0">
                <a:solidFill>
                  <a:srgbClr val="000000"/>
                </a:solidFill>
                <a:latin typeface="Arial" charset="0"/>
              </a:rPr>
            </a:br>
            <a:r>
              <a:rPr lang="en-US" sz="1800" dirty="0">
                <a:solidFill>
                  <a:srgbClr val="000000"/>
                </a:solidFill>
                <a:latin typeface="Arial" charset="0"/>
              </a:rPr>
              <a:t>sample</a:t>
            </a:r>
          </a:p>
        </p:txBody>
      </p:sp>
      <p:sp>
        <p:nvSpPr>
          <p:cNvPr id="9" name="Text Box 31"/>
          <p:cNvSpPr txBox="1">
            <a:spLocks noChangeArrowheads="1"/>
          </p:cNvSpPr>
          <p:nvPr/>
        </p:nvSpPr>
        <p:spPr bwMode="auto">
          <a:xfrm>
            <a:off x="5039830" y="3633416"/>
            <a:ext cx="1073107" cy="557584"/>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800" dirty="0">
                <a:solidFill>
                  <a:srgbClr val="000000"/>
                </a:solidFill>
                <a:latin typeface="Arial" charset="0"/>
              </a:rPr>
              <a:t>STR</a:t>
            </a:r>
            <a:br>
              <a:rPr lang="en-US" sz="1800" dirty="0">
                <a:solidFill>
                  <a:srgbClr val="000000"/>
                </a:solidFill>
                <a:latin typeface="Arial" charset="0"/>
              </a:rPr>
            </a:br>
            <a:r>
              <a:rPr lang="en-US" sz="1800" dirty="0">
                <a:solidFill>
                  <a:srgbClr val="000000"/>
                </a:solidFill>
                <a:latin typeface="Arial" charset="0"/>
              </a:rPr>
              <a:t>marker 1</a:t>
            </a:r>
          </a:p>
        </p:txBody>
      </p:sp>
      <p:sp>
        <p:nvSpPr>
          <p:cNvPr id="10" name="Text Box 31"/>
          <p:cNvSpPr txBox="1">
            <a:spLocks noChangeArrowheads="1"/>
          </p:cNvSpPr>
          <p:nvPr/>
        </p:nvSpPr>
        <p:spPr bwMode="auto">
          <a:xfrm>
            <a:off x="6402964" y="3624948"/>
            <a:ext cx="1073107" cy="557584"/>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800" dirty="0">
                <a:solidFill>
                  <a:srgbClr val="000000"/>
                </a:solidFill>
                <a:latin typeface="Arial" charset="0"/>
              </a:rPr>
              <a:t>STR</a:t>
            </a:r>
            <a:br>
              <a:rPr lang="en-US" sz="1800" dirty="0">
                <a:solidFill>
                  <a:srgbClr val="000000"/>
                </a:solidFill>
                <a:latin typeface="Arial" charset="0"/>
              </a:rPr>
            </a:br>
            <a:r>
              <a:rPr lang="en-US" sz="1800" dirty="0">
                <a:solidFill>
                  <a:srgbClr val="000000"/>
                </a:solidFill>
                <a:latin typeface="Arial" charset="0"/>
              </a:rPr>
              <a:t>marker 2</a:t>
            </a:r>
          </a:p>
        </p:txBody>
      </p:sp>
      <p:sp>
        <p:nvSpPr>
          <p:cNvPr id="11" name="Text Box 31"/>
          <p:cNvSpPr txBox="1">
            <a:spLocks noChangeArrowheads="1"/>
          </p:cNvSpPr>
          <p:nvPr/>
        </p:nvSpPr>
        <p:spPr bwMode="auto">
          <a:xfrm>
            <a:off x="7774565" y="3633416"/>
            <a:ext cx="1073107" cy="557584"/>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algn="ctr" eaLnBrk="0" hangingPunct="0"/>
            <a:r>
              <a:rPr lang="en-US" sz="1800" dirty="0">
                <a:solidFill>
                  <a:srgbClr val="000000"/>
                </a:solidFill>
                <a:latin typeface="Arial" charset="0"/>
              </a:rPr>
              <a:t>STR</a:t>
            </a:r>
            <a:br>
              <a:rPr lang="en-US" sz="1800" dirty="0">
                <a:solidFill>
                  <a:srgbClr val="000000"/>
                </a:solidFill>
                <a:latin typeface="Arial" charset="0"/>
              </a:rPr>
            </a:br>
            <a:r>
              <a:rPr lang="en-US" sz="1800" dirty="0">
                <a:solidFill>
                  <a:srgbClr val="000000"/>
                </a:solidFill>
                <a:latin typeface="Arial" charset="0"/>
              </a:rPr>
              <a:t>marker 3</a:t>
            </a:r>
          </a:p>
        </p:txBody>
      </p:sp>
      <p:sp>
        <p:nvSpPr>
          <p:cNvPr id="12" name="Text Box 31"/>
          <p:cNvSpPr txBox="1">
            <a:spLocks noChangeArrowheads="1"/>
          </p:cNvSpPr>
          <p:nvPr/>
        </p:nvSpPr>
        <p:spPr bwMode="auto">
          <a:xfrm>
            <a:off x="2948566" y="4344619"/>
            <a:ext cx="5670503" cy="30358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2344738" algn="l"/>
                <a:tab pos="3716338" algn="l"/>
                <a:tab pos="5087938" algn="l"/>
              </a:tabLst>
            </a:pPr>
            <a:r>
              <a:rPr lang="en-US" sz="1800" dirty="0">
                <a:solidFill>
                  <a:srgbClr val="000000"/>
                </a:solidFill>
                <a:latin typeface="Arial" charset="0"/>
              </a:rPr>
              <a:t>Semen on victim	17,19	13,16	12,12</a:t>
            </a:r>
          </a:p>
        </p:txBody>
      </p:sp>
      <p:sp>
        <p:nvSpPr>
          <p:cNvPr id="13" name="Text Box 31"/>
          <p:cNvSpPr txBox="1">
            <a:spLocks noChangeArrowheads="1"/>
          </p:cNvSpPr>
          <p:nvPr/>
        </p:nvSpPr>
        <p:spPr bwMode="auto">
          <a:xfrm>
            <a:off x="2957034" y="4911885"/>
            <a:ext cx="5670503" cy="30358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2344738" algn="l"/>
                <a:tab pos="3716338" algn="l"/>
                <a:tab pos="5087938" algn="l"/>
              </a:tabLst>
            </a:pPr>
            <a:r>
              <a:rPr lang="en-US" sz="1800" dirty="0">
                <a:solidFill>
                  <a:srgbClr val="000000"/>
                </a:solidFill>
                <a:latin typeface="Arial" charset="0"/>
              </a:rPr>
              <a:t>Earl Washington	16,18	14,15	11,12</a:t>
            </a:r>
          </a:p>
        </p:txBody>
      </p:sp>
      <p:sp>
        <p:nvSpPr>
          <p:cNvPr id="14" name="Text Box 31"/>
          <p:cNvSpPr txBox="1">
            <a:spLocks noChangeArrowheads="1"/>
          </p:cNvSpPr>
          <p:nvPr/>
        </p:nvSpPr>
        <p:spPr bwMode="auto">
          <a:xfrm>
            <a:off x="2965499" y="5479152"/>
            <a:ext cx="5670503" cy="303583"/>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0" tIns="0" rIns="0" bIns="0"/>
          <a:lstStyle>
            <a:lvl1pPr>
              <a:defRPr sz="2400" b="1">
                <a:solidFill>
                  <a:schemeClr val="tx1"/>
                </a:solidFill>
                <a:latin typeface="Times" charset="0"/>
                <a:ea typeface="ＭＳ Ｐゴシック" charset="0"/>
                <a:cs typeface="ＭＳ Ｐゴシック" charset="0"/>
              </a:defRPr>
            </a:lvl1pPr>
            <a:lvl2pPr marL="742950" indent="-285750">
              <a:defRPr sz="2400" b="1">
                <a:solidFill>
                  <a:schemeClr val="tx1"/>
                </a:solidFill>
                <a:latin typeface="Times" charset="0"/>
                <a:ea typeface="ＭＳ Ｐゴシック" charset="0"/>
                <a:cs typeface="ＭＳ Ｐゴシック" charset="0"/>
              </a:defRPr>
            </a:lvl2pPr>
            <a:lvl3pPr marL="1143000" indent="-228600">
              <a:defRPr sz="2400" b="1">
                <a:solidFill>
                  <a:schemeClr val="tx1"/>
                </a:solidFill>
                <a:latin typeface="Times" charset="0"/>
                <a:ea typeface="ＭＳ Ｐゴシック" charset="0"/>
                <a:cs typeface="ＭＳ Ｐゴシック" charset="0"/>
              </a:defRPr>
            </a:lvl3pPr>
            <a:lvl4pPr marL="1600200" indent="-228600">
              <a:defRPr sz="2400" b="1">
                <a:solidFill>
                  <a:schemeClr val="tx1"/>
                </a:solidFill>
                <a:latin typeface="Times" charset="0"/>
                <a:ea typeface="ＭＳ Ｐゴシック" charset="0"/>
                <a:cs typeface="ＭＳ Ｐゴシック" charset="0"/>
              </a:defRPr>
            </a:lvl4pPr>
            <a:lvl5pPr marL="2057400" indent="-228600">
              <a:defRPr sz="2400" b="1">
                <a:solidFill>
                  <a:schemeClr val="tx1"/>
                </a:solidFill>
                <a:latin typeface="Times" charset="0"/>
                <a:ea typeface="ＭＳ Ｐゴシック" charset="0"/>
                <a:cs typeface="ＭＳ Ｐゴシック" charset="0"/>
              </a:defRPr>
            </a:lvl5pPr>
            <a:lvl6pPr marL="25146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6pPr>
            <a:lvl7pPr marL="29718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7pPr>
            <a:lvl8pPr marL="34290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8pPr>
            <a:lvl9pPr marL="3886200" indent="-228600" eaLnBrk="0" fontAlgn="base" hangingPunct="0">
              <a:spcBef>
                <a:spcPct val="0"/>
              </a:spcBef>
              <a:spcAft>
                <a:spcPct val="0"/>
              </a:spcAft>
              <a:defRPr sz="2400" b="1">
                <a:solidFill>
                  <a:schemeClr val="tx1"/>
                </a:solidFill>
                <a:latin typeface="Times" charset="0"/>
                <a:ea typeface="ＭＳ Ｐゴシック" charset="0"/>
                <a:cs typeface="ＭＳ Ｐゴシック" charset="0"/>
              </a:defRPr>
            </a:lvl9pPr>
          </a:lstStyle>
          <a:p>
            <a:pPr eaLnBrk="0" hangingPunct="0">
              <a:tabLst>
                <a:tab pos="2344738" algn="l"/>
                <a:tab pos="3716338" algn="l"/>
                <a:tab pos="5087938" algn="l"/>
              </a:tabLst>
            </a:pPr>
            <a:r>
              <a:rPr lang="en-US" sz="1800" dirty="0">
                <a:solidFill>
                  <a:srgbClr val="000000"/>
                </a:solidFill>
                <a:latin typeface="Arial" charset="0"/>
              </a:rPr>
              <a:t>Kenneth Tinsley	17,19	13,16	12,12</a:t>
            </a:r>
          </a:p>
        </p:txBody>
      </p:sp>
    </p:spTree>
    <p:extLst>
      <p:ext uri="{BB962C8B-B14F-4D97-AF65-F5344CB8AC3E}">
        <p14:creationId xmlns:p14="http://schemas.microsoft.com/office/powerpoint/2010/main" val="19809929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a:solidFill>
                  <a:srgbClr val="1822CD"/>
                </a:solidFill>
              </a:rPr>
              <a:t>Some uses of STR DNA Profiling</a:t>
            </a:r>
            <a:endParaRPr lang="en-US" dirty="0"/>
          </a:p>
        </p:txBody>
      </p:sp>
      <p:sp>
        <p:nvSpPr>
          <p:cNvPr id="9219" name="Rectangle 3"/>
          <p:cNvSpPr>
            <a:spLocks noGrp="1" noChangeArrowheads="1"/>
          </p:cNvSpPr>
          <p:nvPr>
            <p:ph idx="1"/>
          </p:nvPr>
        </p:nvSpPr>
        <p:spPr/>
        <p:txBody>
          <a:bodyPr/>
          <a:lstStyle/>
          <a:p>
            <a:r>
              <a:rPr lang="en-US"/>
              <a:t>Forensic work on crime scenes</a:t>
            </a:r>
          </a:p>
          <a:p>
            <a:r>
              <a:rPr lang="en-US"/>
              <a:t>Parentage testing (explored in more detail)</a:t>
            </a:r>
          </a:p>
          <a:p>
            <a:r>
              <a:rPr lang="en-US"/>
              <a:t>Victim identification in mass disasters</a:t>
            </a:r>
          </a:p>
          <a:p>
            <a:r>
              <a:rPr lang="en-US"/>
              <a:t>Animal identification- e.g. racehorses</a:t>
            </a:r>
          </a:p>
          <a:p>
            <a:r>
              <a:rPr lang="en-US"/>
              <a:t>Conservation biology and evolutionary studies</a:t>
            </a:r>
          </a:p>
        </p:txBody>
      </p:sp>
    </p:spTree>
    <p:extLst>
      <p:ext uri="{BB962C8B-B14F-4D97-AF65-F5344CB8AC3E}">
        <p14:creationId xmlns:p14="http://schemas.microsoft.com/office/powerpoint/2010/main" val="38864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2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2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2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2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rcRect l="7961" t="10996" r="18714" b="13427"/>
          <a:stretch>
            <a:fillRect/>
          </a:stretch>
        </p:blipFill>
        <p:spPr>
          <a:xfrm>
            <a:off x="7087195" y="1825625"/>
            <a:ext cx="4082966" cy="3947932"/>
          </a:xfrm>
          <a:prstGeom prst="rect">
            <a:avLst/>
          </a:prstGeom>
        </p:spPr>
      </p:pic>
      <p:sp>
        <p:nvSpPr>
          <p:cNvPr id="4" name="Title 3"/>
          <p:cNvSpPr>
            <a:spLocks noGrp="1"/>
          </p:cNvSpPr>
          <p:nvPr>
            <p:ph type="title"/>
          </p:nvPr>
        </p:nvSpPr>
        <p:spPr/>
        <p:txBody>
          <a:bodyPr>
            <a:normAutofit/>
          </a:bodyPr>
          <a:lstStyle/>
          <a:p>
            <a:r>
              <a:rPr lang="en-US" dirty="0"/>
              <a:t>STR Activity – Paternity Test</a:t>
            </a:r>
          </a:p>
        </p:txBody>
      </p:sp>
      <p:sp>
        <p:nvSpPr>
          <p:cNvPr id="5" name="Subtitle 4"/>
          <p:cNvSpPr>
            <a:spLocks noGrp="1"/>
          </p:cNvSpPr>
          <p:nvPr>
            <p:ph idx="1"/>
          </p:nvPr>
        </p:nvSpPr>
        <p:spPr>
          <a:xfrm>
            <a:off x="838200" y="1825625"/>
            <a:ext cx="6348221" cy="4351338"/>
          </a:xfrm>
        </p:spPr>
        <p:txBody>
          <a:bodyPr>
            <a:normAutofit/>
          </a:bodyPr>
          <a:lstStyle/>
          <a:p>
            <a:r>
              <a:rPr lang="en-US" dirty="0"/>
              <a:t>Kate and David are twins. Their mom says their dad could be any of 3 men: </a:t>
            </a:r>
          </a:p>
          <a:p>
            <a:r>
              <a:rPr lang="en-US" dirty="0"/>
              <a:t>Maury, Phil, or Jerry.</a:t>
            </a:r>
          </a:p>
        </p:txBody>
      </p:sp>
      <p:sp>
        <p:nvSpPr>
          <p:cNvPr id="7" name="TextBox 6"/>
          <p:cNvSpPr txBox="1"/>
          <p:nvPr/>
        </p:nvSpPr>
        <p:spPr>
          <a:xfrm>
            <a:off x="8029410" y="2187213"/>
            <a:ext cx="744277" cy="369332"/>
          </a:xfrm>
          <a:prstGeom prst="rect">
            <a:avLst/>
          </a:prstGeom>
          <a:noFill/>
        </p:spPr>
        <p:txBody>
          <a:bodyPr wrap="none" rtlCol="0">
            <a:spAutoFit/>
          </a:bodyPr>
          <a:lstStyle/>
          <a:p>
            <a:r>
              <a:rPr lang="en-US" b="1" dirty="0"/>
              <a:t>MOM</a:t>
            </a:r>
          </a:p>
        </p:txBody>
      </p:sp>
      <p:sp>
        <p:nvSpPr>
          <p:cNvPr id="8" name="TextBox 7"/>
          <p:cNvSpPr txBox="1"/>
          <p:nvPr/>
        </p:nvSpPr>
        <p:spPr>
          <a:xfrm>
            <a:off x="9656598" y="2187860"/>
            <a:ext cx="615561" cy="369332"/>
          </a:xfrm>
          <a:prstGeom prst="rect">
            <a:avLst/>
          </a:prstGeom>
          <a:noFill/>
        </p:spPr>
        <p:txBody>
          <a:bodyPr wrap="none" rtlCol="0">
            <a:spAutoFit/>
          </a:bodyPr>
          <a:lstStyle/>
          <a:p>
            <a:r>
              <a:rPr lang="en-US" b="1" dirty="0"/>
              <a:t>DAD</a:t>
            </a:r>
          </a:p>
        </p:txBody>
      </p:sp>
      <p:sp>
        <p:nvSpPr>
          <p:cNvPr id="9" name="TextBox 8"/>
          <p:cNvSpPr txBox="1"/>
          <p:nvPr/>
        </p:nvSpPr>
        <p:spPr>
          <a:xfrm>
            <a:off x="9629287" y="4283503"/>
            <a:ext cx="677664" cy="369332"/>
          </a:xfrm>
          <a:prstGeom prst="rect">
            <a:avLst/>
          </a:prstGeom>
          <a:noFill/>
        </p:spPr>
        <p:txBody>
          <a:bodyPr wrap="none" rtlCol="0">
            <a:spAutoFit/>
          </a:bodyPr>
          <a:lstStyle/>
          <a:p>
            <a:r>
              <a:rPr lang="en-US" b="1" dirty="0"/>
              <a:t>KATE</a:t>
            </a:r>
          </a:p>
        </p:txBody>
      </p:sp>
      <p:sp>
        <p:nvSpPr>
          <p:cNvPr id="12" name="TextBox 11"/>
          <p:cNvSpPr txBox="1"/>
          <p:nvPr/>
        </p:nvSpPr>
        <p:spPr>
          <a:xfrm>
            <a:off x="8001057" y="4297158"/>
            <a:ext cx="813594" cy="369332"/>
          </a:xfrm>
          <a:prstGeom prst="rect">
            <a:avLst/>
          </a:prstGeom>
          <a:noFill/>
        </p:spPr>
        <p:txBody>
          <a:bodyPr wrap="none" rtlCol="0">
            <a:spAutoFit/>
          </a:bodyPr>
          <a:lstStyle/>
          <a:p>
            <a:r>
              <a:rPr lang="en-US" b="1" dirty="0"/>
              <a:t>DAVID</a:t>
            </a:r>
          </a:p>
        </p:txBody>
      </p:sp>
    </p:spTree>
    <p:extLst>
      <p:ext uri="{BB962C8B-B14F-4D97-AF65-F5344CB8AC3E}">
        <p14:creationId xmlns:p14="http://schemas.microsoft.com/office/powerpoint/2010/main" val="2255334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 genotypes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96205858"/>
              </p:ext>
            </p:extLst>
          </p:nvPr>
        </p:nvGraphicFramePr>
        <p:xfrm>
          <a:off x="838200" y="1825625"/>
          <a:ext cx="10515596" cy="2810220"/>
        </p:xfrm>
        <a:graphic>
          <a:graphicData uri="http://schemas.openxmlformats.org/drawingml/2006/table">
            <a:tbl>
              <a:tblPr firstRow="1" bandRow="1">
                <a:tableStyleId>{775DCB02-9BB8-47FD-8907-85C794F793BA}</a:tableStyleId>
              </a:tblPr>
              <a:tblGrid>
                <a:gridCol w="1502228">
                  <a:extLst>
                    <a:ext uri="{9D8B030D-6E8A-4147-A177-3AD203B41FA5}">
                      <a16:colId xmlns:a16="http://schemas.microsoft.com/office/drawing/2014/main" val="20000"/>
                    </a:ext>
                  </a:extLst>
                </a:gridCol>
                <a:gridCol w="1502228">
                  <a:extLst>
                    <a:ext uri="{9D8B030D-6E8A-4147-A177-3AD203B41FA5}">
                      <a16:colId xmlns:a16="http://schemas.microsoft.com/office/drawing/2014/main" val="20001"/>
                    </a:ext>
                  </a:extLst>
                </a:gridCol>
                <a:gridCol w="1502228">
                  <a:extLst>
                    <a:ext uri="{9D8B030D-6E8A-4147-A177-3AD203B41FA5}">
                      <a16:colId xmlns:a16="http://schemas.microsoft.com/office/drawing/2014/main" val="20002"/>
                    </a:ext>
                  </a:extLst>
                </a:gridCol>
                <a:gridCol w="1502228">
                  <a:extLst>
                    <a:ext uri="{9D8B030D-6E8A-4147-A177-3AD203B41FA5}">
                      <a16:colId xmlns:a16="http://schemas.microsoft.com/office/drawing/2014/main" val="20003"/>
                    </a:ext>
                  </a:extLst>
                </a:gridCol>
                <a:gridCol w="1502228">
                  <a:extLst>
                    <a:ext uri="{9D8B030D-6E8A-4147-A177-3AD203B41FA5}">
                      <a16:colId xmlns:a16="http://schemas.microsoft.com/office/drawing/2014/main" val="20004"/>
                    </a:ext>
                  </a:extLst>
                </a:gridCol>
                <a:gridCol w="1502228">
                  <a:extLst>
                    <a:ext uri="{9D8B030D-6E8A-4147-A177-3AD203B41FA5}">
                      <a16:colId xmlns:a16="http://schemas.microsoft.com/office/drawing/2014/main" val="20005"/>
                    </a:ext>
                  </a:extLst>
                </a:gridCol>
                <a:gridCol w="1502228">
                  <a:extLst>
                    <a:ext uri="{9D8B030D-6E8A-4147-A177-3AD203B41FA5}">
                      <a16:colId xmlns:a16="http://schemas.microsoft.com/office/drawing/2014/main" val="20006"/>
                    </a:ext>
                  </a:extLst>
                </a:gridCol>
              </a:tblGrid>
              <a:tr h="702555">
                <a:tc>
                  <a:txBody>
                    <a:bodyPr/>
                    <a:lstStyle/>
                    <a:p>
                      <a:pPr algn="ctr" fontAlgn="b"/>
                      <a:r>
                        <a:rPr lang="en-US" sz="2400" u="none" strike="noStrike" dirty="0"/>
                        <a:t>Locus</a:t>
                      </a:r>
                      <a:endParaRPr lang="en-US" sz="2400" b="0" i="0" u="none" strike="noStrike" dirty="0">
                        <a:solidFill>
                          <a:srgbClr val="000000"/>
                        </a:solidFill>
                        <a:latin typeface="Calibri"/>
                      </a:endParaRPr>
                    </a:p>
                  </a:txBody>
                  <a:tcPr marL="12700" marR="12700" marT="12700" marB="0" anchor="b"/>
                </a:tc>
                <a:tc>
                  <a:txBody>
                    <a:bodyPr/>
                    <a:lstStyle/>
                    <a:p>
                      <a:pPr algn="ctr" fontAlgn="b"/>
                      <a:r>
                        <a:rPr lang="en-US" sz="2400" u="none" strike="noStrike" dirty="0"/>
                        <a:t>David</a:t>
                      </a:r>
                      <a:endParaRPr lang="en-US" sz="2400" b="0" i="0" u="none" strike="noStrike" dirty="0">
                        <a:solidFill>
                          <a:srgbClr val="000000"/>
                        </a:solidFill>
                        <a:latin typeface="Calibri"/>
                      </a:endParaRPr>
                    </a:p>
                  </a:txBody>
                  <a:tcPr marL="12700" marR="12700" marT="12700" marB="0" anchor="b"/>
                </a:tc>
                <a:tc>
                  <a:txBody>
                    <a:bodyPr/>
                    <a:lstStyle/>
                    <a:p>
                      <a:pPr algn="ctr" fontAlgn="b"/>
                      <a:r>
                        <a:rPr lang="en-US" sz="2400" u="none" strike="noStrike" dirty="0"/>
                        <a:t>Kate</a:t>
                      </a:r>
                      <a:endParaRPr lang="en-US" sz="2400" b="0" i="0" u="none" strike="noStrike" dirty="0">
                        <a:solidFill>
                          <a:srgbClr val="000000"/>
                        </a:solidFill>
                        <a:latin typeface="Calibri"/>
                      </a:endParaRPr>
                    </a:p>
                  </a:txBody>
                  <a:tcPr marL="12700" marR="12700" marT="12700" marB="0" anchor="b"/>
                </a:tc>
                <a:tc>
                  <a:txBody>
                    <a:bodyPr/>
                    <a:lstStyle/>
                    <a:p>
                      <a:pPr algn="ctr" fontAlgn="b"/>
                      <a:r>
                        <a:rPr lang="en-US" sz="2400" u="none" strike="noStrike"/>
                        <a:t>Mom</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b="1" i="0" u="none" strike="noStrike" dirty="0">
                          <a:solidFill>
                            <a:schemeClr val="lt1"/>
                          </a:solidFill>
                          <a:latin typeface="+mn-lt"/>
                        </a:rPr>
                        <a:t>Maury</a:t>
                      </a:r>
                      <a:endParaRPr lang="en-US" sz="2400" b="0" i="0" u="none" strike="noStrike" dirty="0">
                        <a:solidFill>
                          <a:srgbClr val="000000"/>
                        </a:solidFill>
                        <a:latin typeface="Calibri"/>
                      </a:endParaRPr>
                    </a:p>
                  </a:txBody>
                  <a:tcPr marL="12700" marR="12700" marT="12700" marB="0" anchor="b"/>
                </a:tc>
                <a:tc>
                  <a:txBody>
                    <a:bodyPr/>
                    <a:lstStyle/>
                    <a:p>
                      <a:pPr algn="ctr" fontAlgn="b"/>
                      <a:r>
                        <a:rPr lang="en-US" sz="2400" u="none" strike="noStrike" dirty="0"/>
                        <a:t>Phil</a:t>
                      </a:r>
                      <a:endParaRPr lang="en-US" sz="2400" b="0" i="0" u="none" strike="noStrike" dirty="0">
                        <a:solidFill>
                          <a:srgbClr val="000000"/>
                        </a:solidFill>
                        <a:latin typeface="Calibri"/>
                      </a:endParaRPr>
                    </a:p>
                  </a:txBody>
                  <a:tcPr marL="12700" marR="12700" marT="12700" marB="0" anchor="b"/>
                </a:tc>
                <a:tc>
                  <a:txBody>
                    <a:bodyPr/>
                    <a:lstStyle/>
                    <a:p>
                      <a:pPr algn="ctr" fontAlgn="b"/>
                      <a:r>
                        <a:rPr lang="en-US" sz="2400" b="1" i="0" u="none" strike="noStrike" dirty="0">
                          <a:solidFill>
                            <a:schemeClr val="lt1"/>
                          </a:solidFill>
                          <a:latin typeface="+mn-lt"/>
                        </a:rPr>
                        <a:t>Jerry</a:t>
                      </a:r>
                      <a:endParaRPr lang="en-US" sz="2400" b="0" i="0" u="none" strike="noStrike" dirty="0">
                        <a:solidFill>
                          <a:srgbClr val="000000"/>
                        </a:solidFill>
                        <a:latin typeface="Calibri"/>
                      </a:endParaRPr>
                    </a:p>
                  </a:txBody>
                  <a:tcPr marL="12700" marR="12700" marT="12700" marB="0" anchor="b"/>
                </a:tc>
                <a:extLst>
                  <a:ext uri="{0D108BD9-81ED-4DB2-BD59-A6C34878D82A}">
                    <a16:rowId xmlns:a16="http://schemas.microsoft.com/office/drawing/2014/main" val="10000"/>
                  </a:ext>
                </a:extLst>
              </a:tr>
              <a:tr h="702555">
                <a:tc>
                  <a:txBody>
                    <a:bodyPr/>
                    <a:lstStyle/>
                    <a:p>
                      <a:pPr algn="ctr" fontAlgn="b"/>
                      <a:r>
                        <a:rPr lang="en-US" sz="2400" u="none" strike="noStrike"/>
                        <a:t>vWA</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a:t>16,16</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a:t>16,16</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a:t>16,16</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a:t>16,18</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a:t>14,16</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a:t>16,16</a:t>
                      </a:r>
                      <a:endParaRPr lang="en-US" sz="2400" b="0" i="0" u="none" strike="noStrike">
                        <a:solidFill>
                          <a:srgbClr val="000000"/>
                        </a:solidFill>
                        <a:latin typeface="Calibri"/>
                      </a:endParaRPr>
                    </a:p>
                  </a:txBody>
                  <a:tcPr marL="12700" marR="12700" marT="12700" marB="0" anchor="b"/>
                </a:tc>
                <a:extLst>
                  <a:ext uri="{0D108BD9-81ED-4DB2-BD59-A6C34878D82A}">
                    <a16:rowId xmlns:a16="http://schemas.microsoft.com/office/drawing/2014/main" val="10001"/>
                  </a:ext>
                </a:extLst>
              </a:tr>
              <a:tr h="702555">
                <a:tc>
                  <a:txBody>
                    <a:bodyPr/>
                    <a:lstStyle/>
                    <a:p>
                      <a:pPr algn="ctr" fontAlgn="b"/>
                      <a:r>
                        <a:rPr lang="en-US" sz="2400" u="none" strike="noStrike"/>
                        <a:t>FGA</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a:t>19,21</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a:t>21,24</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a:t>21,22</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a:t>19,21</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a:t>24,25</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a:t>19,24</a:t>
                      </a:r>
                      <a:endParaRPr lang="en-US" sz="2400" b="0" i="0" u="none" strike="noStrike">
                        <a:solidFill>
                          <a:srgbClr val="000000"/>
                        </a:solidFill>
                        <a:latin typeface="Calibri"/>
                      </a:endParaRPr>
                    </a:p>
                  </a:txBody>
                  <a:tcPr marL="12700" marR="12700" marT="12700" marB="0" anchor="b"/>
                </a:tc>
                <a:extLst>
                  <a:ext uri="{0D108BD9-81ED-4DB2-BD59-A6C34878D82A}">
                    <a16:rowId xmlns:a16="http://schemas.microsoft.com/office/drawing/2014/main" val="10002"/>
                  </a:ext>
                </a:extLst>
              </a:tr>
              <a:tr h="702555">
                <a:tc>
                  <a:txBody>
                    <a:bodyPr/>
                    <a:lstStyle/>
                    <a:p>
                      <a:pPr algn="ctr" fontAlgn="b"/>
                      <a:r>
                        <a:rPr lang="en-US" sz="2400" u="none" strike="noStrike"/>
                        <a:t>D3S1358</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dirty="0"/>
                        <a:t>15,17</a:t>
                      </a:r>
                      <a:endParaRPr lang="en-US" sz="2400" b="0" i="0" u="none" strike="noStrike" dirty="0">
                        <a:solidFill>
                          <a:srgbClr val="000000"/>
                        </a:solidFill>
                        <a:latin typeface="Calibri"/>
                      </a:endParaRPr>
                    </a:p>
                  </a:txBody>
                  <a:tcPr marL="12700" marR="12700" marT="12700" marB="0" anchor="b"/>
                </a:tc>
                <a:tc>
                  <a:txBody>
                    <a:bodyPr/>
                    <a:lstStyle/>
                    <a:p>
                      <a:pPr algn="ctr" fontAlgn="b"/>
                      <a:r>
                        <a:rPr lang="en-US" sz="2400" u="none" strike="noStrike"/>
                        <a:t>17,18</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a:t>15,17</a:t>
                      </a:r>
                      <a:endParaRPr lang="en-US" sz="2400" b="0" i="0" u="none" strike="noStrike">
                        <a:solidFill>
                          <a:srgbClr val="000000"/>
                        </a:solidFill>
                        <a:latin typeface="Calibri"/>
                      </a:endParaRPr>
                    </a:p>
                  </a:txBody>
                  <a:tcPr marL="12700" marR="12700" marT="12700" marB="0" anchor="b"/>
                </a:tc>
                <a:tc>
                  <a:txBody>
                    <a:bodyPr/>
                    <a:lstStyle/>
                    <a:p>
                      <a:pPr algn="ctr" fontAlgn="b"/>
                      <a:r>
                        <a:rPr lang="en-US" sz="2400" u="none" strike="noStrike" dirty="0"/>
                        <a:t>18,18</a:t>
                      </a:r>
                      <a:endParaRPr lang="en-US" sz="2400" b="0" i="0" u="none" strike="noStrike" dirty="0">
                        <a:solidFill>
                          <a:srgbClr val="000000"/>
                        </a:solidFill>
                        <a:latin typeface="Calibri"/>
                      </a:endParaRPr>
                    </a:p>
                  </a:txBody>
                  <a:tcPr marL="12700" marR="12700" marT="12700" marB="0" anchor="b"/>
                </a:tc>
                <a:tc>
                  <a:txBody>
                    <a:bodyPr/>
                    <a:lstStyle/>
                    <a:p>
                      <a:pPr algn="ctr" fontAlgn="b"/>
                      <a:r>
                        <a:rPr lang="en-US" sz="2400" u="none" strike="noStrike" dirty="0"/>
                        <a:t>15,15</a:t>
                      </a:r>
                      <a:endParaRPr lang="en-US" sz="2400" b="0" i="0" u="none" strike="noStrike" dirty="0">
                        <a:solidFill>
                          <a:srgbClr val="000000"/>
                        </a:solidFill>
                        <a:latin typeface="Calibri"/>
                      </a:endParaRPr>
                    </a:p>
                  </a:txBody>
                  <a:tcPr marL="12700" marR="12700" marT="12700" marB="0" anchor="b"/>
                </a:tc>
                <a:tc>
                  <a:txBody>
                    <a:bodyPr/>
                    <a:lstStyle/>
                    <a:p>
                      <a:pPr algn="ctr" fontAlgn="b"/>
                      <a:r>
                        <a:rPr lang="en-US" sz="2400" u="none" strike="noStrike" dirty="0"/>
                        <a:t>15,18</a:t>
                      </a:r>
                      <a:endParaRPr lang="en-US" sz="2400" b="0" i="0" u="none" strike="noStrike" dirty="0">
                        <a:solidFill>
                          <a:srgbClr val="000000"/>
                        </a:solidFill>
                        <a:latin typeface="Calibri"/>
                      </a:endParaRPr>
                    </a:p>
                  </a:txBody>
                  <a:tcPr marL="12700" marR="12700" marT="12700" marB="0" anchor="b"/>
                </a:tc>
                <a:extLst>
                  <a:ext uri="{0D108BD9-81ED-4DB2-BD59-A6C34878D82A}">
                    <a16:rowId xmlns:a16="http://schemas.microsoft.com/office/drawing/2014/main" val="10003"/>
                  </a:ext>
                </a:extLst>
              </a:tr>
            </a:tbl>
          </a:graphicData>
        </a:graphic>
      </p:graphicFrame>
      <p:sp>
        <p:nvSpPr>
          <p:cNvPr id="5" name="Subtitle 4"/>
          <p:cNvSpPr txBox="1">
            <a:spLocks/>
          </p:cNvSpPr>
          <p:nvPr/>
        </p:nvSpPr>
        <p:spPr>
          <a:xfrm>
            <a:off x="2552700" y="5221092"/>
            <a:ext cx="7086600" cy="1491760"/>
          </a:xfrm>
          <a:prstGeom prst="rect">
            <a:avLst/>
          </a:prstGeom>
        </p:spPr>
        <p:txBody>
          <a:bodyPr vert="horz" lIns="91440" tIns="45720" rIns="91440" bIns="45720" rtlCol="0">
            <a:normAutofit fontScale="92500" lnSpcReduction="10000"/>
          </a:bodyPr>
          <a:lstStyle/>
          <a:p>
            <a:pPr algn="ctr">
              <a:spcBef>
                <a:spcPct val="20000"/>
              </a:spcBef>
              <a:defRPr/>
            </a:pPr>
            <a:r>
              <a:rPr lang="en-US" sz="3200" dirty="0">
                <a:solidFill>
                  <a:schemeClr val="tx2"/>
                </a:solidFill>
              </a:rPr>
              <a:t>Use the STR genotypes to determine </a:t>
            </a:r>
            <a:r>
              <a:rPr lang="en-US" sz="3200" b="1" dirty="0">
                <a:solidFill>
                  <a:schemeClr val="tx2"/>
                </a:solidFill>
              </a:rPr>
              <a:t>who is the father of David and Kate</a:t>
            </a:r>
            <a:r>
              <a:rPr lang="en-US" sz="3200" dirty="0">
                <a:solidFill>
                  <a:schemeClr val="tx2"/>
                </a:solidFill>
              </a:rPr>
              <a:t>? </a:t>
            </a:r>
          </a:p>
          <a:p>
            <a:pPr algn="ctr">
              <a:spcBef>
                <a:spcPct val="20000"/>
              </a:spcBef>
              <a:defRPr/>
            </a:pPr>
            <a:r>
              <a:rPr lang="en-US" sz="3200" dirty="0">
                <a:solidFill>
                  <a:schemeClr val="tx2"/>
                </a:solidFill>
              </a:rPr>
              <a:t>[2 min activity]</a:t>
            </a:r>
          </a:p>
        </p:txBody>
      </p:sp>
    </p:spTree>
    <p:extLst>
      <p:ext uri="{BB962C8B-B14F-4D97-AF65-F5344CB8AC3E}">
        <p14:creationId xmlns:p14="http://schemas.microsoft.com/office/powerpoint/2010/main" val="300493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Follow-up from activity</a:t>
            </a:r>
          </a:p>
        </p:txBody>
      </p:sp>
      <p:sp>
        <p:nvSpPr>
          <p:cNvPr id="3" name="Content Placeholder 2"/>
          <p:cNvSpPr>
            <a:spLocks noGrp="1"/>
          </p:cNvSpPr>
          <p:nvPr>
            <p:ph idx="1"/>
          </p:nvPr>
        </p:nvSpPr>
        <p:spPr/>
        <p:txBody>
          <a:bodyPr/>
          <a:lstStyle/>
          <a:p>
            <a:r>
              <a:rPr lang="en-US" dirty="0"/>
              <a:t>What was more useful for getting a sense of someone’s DNA fingerprint – common variants or rare variants?</a:t>
            </a:r>
          </a:p>
          <a:p>
            <a:endParaRPr lang="en-US" dirty="0"/>
          </a:p>
          <a:p>
            <a:r>
              <a:rPr lang="en-US" dirty="0"/>
              <a:t>Since there can be new mutations in the child, having more sites increases your confidence</a:t>
            </a:r>
          </a:p>
          <a:p>
            <a:r>
              <a:rPr lang="en-US" dirty="0"/>
              <a:t>Most tests look at 13 sites, which can give you over 99.9% confidence in the determination</a:t>
            </a:r>
          </a:p>
          <a:p>
            <a:endParaRPr lang="en-US" dirty="0"/>
          </a:p>
        </p:txBody>
      </p:sp>
    </p:spTree>
    <p:extLst>
      <p:ext uri="{BB962C8B-B14F-4D97-AF65-F5344CB8AC3E}">
        <p14:creationId xmlns:p14="http://schemas.microsoft.com/office/powerpoint/2010/main" val="1002823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Thanks for participating!</a:t>
            </a:r>
          </a:p>
        </p:txBody>
      </p:sp>
      <p:pic>
        <p:nvPicPr>
          <p:cNvPr id="5" name="Picture 4" descr="A body of water with buildings and trees around it&#10;&#10;Description automatically generated with medium confidence">
            <a:extLst>
              <a:ext uri="{FF2B5EF4-FFF2-40B4-BE49-F238E27FC236}">
                <a16:creationId xmlns:a16="http://schemas.microsoft.com/office/drawing/2014/main" id="{27479404-CC21-2444-AF09-71EC5C1437CF}"/>
              </a:ext>
            </a:extLst>
          </p:cNvPr>
          <p:cNvPicPr>
            <a:picLocks noChangeAspect="1"/>
          </p:cNvPicPr>
          <p:nvPr/>
        </p:nvPicPr>
        <p:blipFill>
          <a:blip r:embed="rId2"/>
          <a:stretch>
            <a:fillRect/>
          </a:stretch>
        </p:blipFill>
        <p:spPr>
          <a:xfrm rot="10800000">
            <a:off x="2659693" y="1515648"/>
            <a:ext cx="6872614" cy="5154461"/>
          </a:xfrm>
          <a:prstGeom prst="rect">
            <a:avLst/>
          </a:prstGeom>
        </p:spPr>
      </p:pic>
    </p:spTree>
    <p:extLst>
      <p:ext uri="{BB962C8B-B14F-4D97-AF65-F5344CB8AC3E}">
        <p14:creationId xmlns:p14="http://schemas.microsoft.com/office/powerpoint/2010/main" val="2132768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DNA</a:t>
            </a:r>
          </a:p>
        </p:txBody>
      </p:sp>
      <p:sp>
        <p:nvSpPr>
          <p:cNvPr id="3" name="Content Placeholder 2"/>
          <p:cNvSpPr>
            <a:spLocks noGrp="1"/>
          </p:cNvSpPr>
          <p:nvPr>
            <p:ph idx="1"/>
          </p:nvPr>
        </p:nvSpPr>
        <p:spPr/>
        <p:txBody>
          <a:bodyPr>
            <a:normAutofit/>
          </a:bodyPr>
          <a:lstStyle/>
          <a:p>
            <a:r>
              <a:rPr lang="en-US" sz="2800" dirty="0"/>
              <a:t>Composed of small molecules called nucleotides</a:t>
            </a:r>
          </a:p>
          <a:p>
            <a:pPr lvl="1"/>
            <a:r>
              <a:rPr lang="en-US" sz="2600" dirty="0"/>
              <a:t>Four different nucleotides/bases: adenine (A), cytosine (C), guanine (G) and thymine (T)</a:t>
            </a:r>
          </a:p>
          <a:p>
            <a:r>
              <a:rPr lang="en-US" sz="2800" dirty="0"/>
              <a:t>Is a polymer: large molecule consisting of similar units (nucleotides in this case)</a:t>
            </a:r>
          </a:p>
          <a:p>
            <a:r>
              <a:rPr lang="en-US" sz="2800" dirty="0"/>
              <a:t>A single strand of DNA can be thought of as a string composed of the four letters: A, C, G, T</a:t>
            </a:r>
          </a:p>
          <a:p>
            <a:pPr marL="0" indent="0">
              <a:buNone/>
            </a:pPr>
            <a:r>
              <a:rPr lang="en-US" sz="2800" dirty="0"/>
              <a:t>	</a:t>
            </a:r>
            <a:r>
              <a:rPr lang="en-US" sz="2800" b="1" dirty="0" err="1">
                <a:solidFill>
                  <a:srgbClr val="C00000"/>
                </a:solidFill>
                <a:latin typeface="Courier New"/>
                <a:cs typeface="Courier New"/>
              </a:rPr>
              <a:t>ctgctggaccgggtgctaggaccctga</a:t>
            </a:r>
            <a:r>
              <a:rPr lang="en-US" sz="2800" b="1" dirty="0">
                <a:solidFill>
                  <a:srgbClr val="C00000"/>
                </a:solidFill>
                <a:latin typeface="Courier New"/>
                <a:cs typeface="Courier New"/>
              </a:rPr>
              <a:t> 	</a:t>
            </a:r>
            <a:r>
              <a:rPr lang="en-US" sz="2800" b="1" dirty="0" err="1">
                <a:solidFill>
                  <a:srgbClr val="C00000"/>
                </a:solidFill>
                <a:latin typeface="Courier New"/>
                <a:cs typeface="Courier New"/>
              </a:rPr>
              <a:t>gcctgcaagtgcgagaccctctgag</a:t>
            </a:r>
            <a:r>
              <a:rPr lang="en-US" sz="2800" b="1" dirty="0">
                <a:solidFill>
                  <a:srgbClr val="C00000"/>
                </a:solidFill>
                <a:latin typeface="Courier New"/>
                <a:cs typeface="Courier New"/>
              </a:rPr>
              <a:t>...</a:t>
            </a:r>
          </a:p>
        </p:txBody>
      </p:sp>
    </p:spTree>
    <p:extLst>
      <p:ext uri="{BB962C8B-B14F-4D97-AF65-F5344CB8AC3E}">
        <p14:creationId xmlns:p14="http://schemas.microsoft.com/office/powerpoint/2010/main" val="1031434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Double Helix	</a:t>
            </a:r>
          </a:p>
        </p:txBody>
      </p:sp>
      <p:sp>
        <p:nvSpPr>
          <p:cNvPr id="3" name="Content Placeholder 2"/>
          <p:cNvSpPr>
            <a:spLocks noGrp="1"/>
          </p:cNvSpPr>
          <p:nvPr>
            <p:ph idx="1"/>
          </p:nvPr>
        </p:nvSpPr>
        <p:spPr>
          <a:xfrm>
            <a:off x="838200" y="1825625"/>
            <a:ext cx="6188308" cy="4351338"/>
          </a:xfrm>
        </p:spPr>
        <p:txBody>
          <a:bodyPr>
            <a:normAutofit/>
          </a:bodyPr>
          <a:lstStyle/>
          <a:p>
            <a:r>
              <a:rPr lang="en-US" sz="2800" dirty="0"/>
              <a:t>DNA molecules usually consist of two strands arranged in the famous double helix</a:t>
            </a:r>
          </a:p>
          <a:p>
            <a:r>
              <a:rPr lang="en-US" sz="2800" dirty="0"/>
              <a:t>Watson-Crick base pairs: </a:t>
            </a:r>
          </a:p>
          <a:p>
            <a:pPr lvl="1"/>
            <a:r>
              <a:rPr lang="en-US" sz="2600" dirty="0"/>
              <a:t>A=T</a:t>
            </a:r>
          </a:p>
          <a:p>
            <a:pPr lvl="1"/>
            <a:r>
              <a:rPr lang="en-US" sz="2600" dirty="0"/>
              <a:t>C=G</a:t>
            </a:r>
          </a:p>
        </p:txBody>
      </p:sp>
      <p:pic>
        <p:nvPicPr>
          <p:cNvPr id="5" name="Picture 4"/>
          <p:cNvPicPr>
            <a:picLocks noChangeAspect="1"/>
          </p:cNvPicPr>
          <p:nvPr/>
        </p:nvPicPr>
        <p:blipFill>
          <a:blip r:embed="rId3"/>
          <a:stretch>
            <a:fillRect/>
          </a:stretch>
        </p:blipFill>
        <p:spPr>
          <a:xfrm>
            <a:off x="7026508" y="1690688"/>
            <a:ext cx="3945066" cy="3945066"/>
          </a:xfrm>
          <a:prstGeom prst="rect">
            <a:avLst/>
          </a:prstGeom>
        </p:spPr>
      </p:pic>
    </p:spTree>
    <p:extLst>
      <p:ext uri="{BB962C8B-B14F-4D97-AF65-F5344CB8AC3E}">
        <p14:creationId xmlns:p14="http://schemas.microsoft.com/office/powerpoint/2010/main" val="1697058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Antiparallel strands</a:t>
            </a:r>
          </a:p>
        </p:txBody>
      </p:sp>
      <p:sp>
        <p:nvSpPr>
          <p:cNvPr id="3" name="Content Placeholder 2"/>
          <p:cNvSpPr>
            <a:spLocks noGrp="1"/>
          </p:cNvSpPr>
          <p:nvPr>
            <p:ph idx="1"/>
          </p:nvPr>
        </p:nvSpPr>
        <p:spPr>
          <a:xfrm>
            <a:off x="838200" y="1825625"/>
            <a:ext cx="6342804" cy="4351338"/>
          </a:xfrm>
        </p:spPr>
        <p:txBody>
          <a:bodyPr>
            <a:normAutofit/>
          </a:bodyPr>
          <a:lstStyle/>
          <a:p>
            <a:r>
              <a:rPr lang="en-US" sz="2800" dirty="0"/>
              <a:t>Each strand of DNA has a “direction”</a:t>
            </a:r>
          </a:p>
          <a:p>
            <a:r>
              <a:rPr lang="en-US" sz="2800" dirty="0"/>
              <a:t>The 3' end carries a sugar group and the 5’ end carries a phosphate group.</a:t>
            </a:r>
          </a:p>
          <a:p>
            <a:r>
              <a:rPr lang="en-US" sz="2800" dirty="0"/>
              <a:t>The two complementary strands run in opposite directions - </a:t>
            </a:r>
            <a:r>
              <a:rPr lang="en-US" sz="2800" b="1" dirty="0"/>
              <a:t>antiparallel </a:t>
            </a:r>
            <a:endParaRPr lang="en-US" sz="2800" dirty="0"/>
          </a:p>
        </p:txBody>
      </p:sp>
      <p:pic>
        <p:nvPicPr>
          <p:cNvPr id="5" name="Picture 4"/>
          <p:cNvPicPr>
            <a:picLocks noChangeAspect="1"/>
          </p:cNvPicPr>
          <p:nvPr/>
        </p:nvPicPr>
        <p:blipFill rotWithShape="1">
          <a:blip r:embed="rId3"/>
          <a:srcRect l="46275" t="12067" r="-3379" b="10524"/>
          <a:stretch/>
        </p:blipFill>
        <p:spPr>
          <a:xfrm>
            <a:off x="7181004" y="1646714"/>
            <a:ext cx="4626864" cy="4709160"/>
          </a:xfrm>
          <a:prstGeom prst="rect">
            <a:avLst/>
          </a:prstGeom>
        </p:spPr>
      </p:pic>
    </p:spTree>
    <p:extLst>
      <p:ext uri="{BB962C8B-B14F-4D97-AF65-F5344CB8AC3E}">
        <p14:creationId xmlns:p14="http://schemas.microsoft.com/office/powerpoint/2010/main" val="1011861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Codons</a:t>
            </a:r>
          </a:p>
        </p:txBody>
      </p:sp>
      <p:sp>
        <p:nvSpPr>
          <p:cNvPr id="3" name="Content Placeholder 2"/>
          <p:cNvSpPr>
            <a:spLocks noGrp="1"/>
          </p:cNvSpPr>
          <p:nvPr>
            <p:ph idx="1"/>
          </p:nvPr>
        </p:nvSpPr>
        <p:spPr>
          <a:xfrm>
            <a:off x="838200" y="1825625"/>
            <a:ext cx="7428978" cy="4351338"/>
          </a:xfrm>
        </p:spPr>
        <p:txBody>
          <a:bodyPr>
            <a:normAutofit/>
          </a:bodyPr>
          <a:lstStyle/>
          <a:p>
            <a:r>
              <a:rPr lang="en-US" dirty="0"/>
              <a:t>DNA read as </a:t>
            </a:r>
            <a:r>
              <a:rPr lang="en-US" dirty="0" err="1"/>
              <a:t>basepair</a:t>
            </a:r>
            <a:r>
              <a:rPr lang="en-US" dirty="0"/>
              <a:t> triplets – </a:t>
            </a:r>
            <a:r>
              <a:rPr lang="en-US" b="1" dirty="0"/>
              <a:t>codons</a:t>
            </a:r>
          </a:p>
          <a:p>
            <a:r>
              <a:rPr lang="en-US" dirty="0"/>
              <a:t>The grouping of codons is called the reading frame</a:t>
            </a:r>
          </a:p>
          <a:p>
            <a:r>
              <a:rPr lang="en-US" dirty="0"/>
              <a:t>Translation begins with the start codon</a:t>
            </a:r>
          </a:p>
          <a:p>
            <a:r>
              <a:rPr lang="en-US" dirty="0"/>
              <a:t>Translation ends with the stop codon</a:t>
            </a:r>
          </a:p>
        </p:txBody>
      </p:sp>
      <p:pic>
        <p:nvPicPr>
          <p:cNvPr id="4" name="Picture 3"/>
          <p:cNvPicPr>
            <a:picLocks noChangeAspect="1"/>
          </p:cNvPicPr>
          <p:nvPr/>
        </p:nvPicPr>
        <p:blipFill>
          <a:blip r:embed="rId3"/>
          <a:stretch>
            <a:fillRect/>
          </a:stretch>
        </p:blipFill>
        <p:spPr>
          <a:xfrm>
            <a:off x="8533492" y="1690688"/>
            <a:ext cx="3658508" cy="4311161"/>
          </a:xfrm>
          <a:prstGeom prst="rect">
            <a:avLst/>
          </a:prstGeom>
        </p:spPr>
      </p:pic>
    </p:spTree>
    <p:extLst>
      <p:ext uri="{BB962C8B-B14F-4D97-AF65-F5344CB8AC3E}">
        <p14:creationId xmlns:p14="http://schemas.microsoft.com/office/powerpoint/2010/main" val="15911650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2725</TotalTime>
  <Words>6514</Words>
  <Application>Microsoft Macintosh PowerPoint</Application>
  <PresentationFormat>Widescreen</PresentationFormat>
  <Paragraphs>568</Paragraphs>
  <Slides>59</Slides>
  <Notes>52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Arial</vt:lpstr>
      <vt:lpstr>Calibri</vt:lpstr>
      <vt:lpstr>Candara</vt:lpstr>
      <vt:lpstr>Courier New</vt:lpstr>
      <vt:lpstr>Helvetica</vt:lpstr>
      <vt:lpstr>Skia</vt:lpstr>
      <vt:lpstr>Symbol Std</vt:lpstr>
      <vt:lpstr>Times</vt:lpstr>
      <vt:lpstr>Times New Roman</vt:lpstr>
      <vt:lpstr>Wingdings</vt:lpstr>
      <vt:lpstr>Office Theme</vt:lpstr>
      <vt:lpstr>PowerPoint Presentation</vt:lpstr>
      <vt:lpstr>What are bioinformatics and genomics?</vt:lpstr>
      <vt:lpstr>Bioinformatics</vt:lpstr>
      <vt:lpstr>Genomics</vt:lpstr>
      <vt:lpstr>The Central Dogma</vt:lpstr>
      <vt:lpstr>DNA</vt:lpstr>
      <vt:lpstr>The Double Helix </vt:lpstr>
      <vt:lpstr>Antiparallel strands</vt:lpstr>
      <vt:lpstr>Codons</vt:lpstr>
      <vt:lpstr>The genetic code</vt:lpstr>
      <vt:lpstr>DNA to protein code</vt:lpstr>
      <vt:lpstr>PowerPoint Presentation</vt:lpstr>
      <vt:lpstr>Single Nucleotide Polymorphism (SNP)</vt:lpstr>
      <vt:lpstr>Genes</vt:lpstr>
      <vt:lpstr>The Genome</vt:lpstr>
      <vt:lpstr>PowerPoint Presentation</vt:lpstr>
      <vt:lpstr>The human genome</vt:lpstr>
      <vt:lpstr>Genome Size</vt:lpstr>
      <vt:lpstr>Genome sizes</vt:lpstr>
      <vt:lpstr>Japonese canopy plant</vt:lpstr>
      <vt:lpstr>How do humans (and other vertebrates) get by with no more genes than a nematode?  [1 min pair-share]</vt:lpstr>
      <vt:lpstr>RNA Processing</vt:lpstr>
      <vt:lpstr>Figure 18.13</vt:lpstr>
      <vt:lpstr>Gene Density and Noncoding DNA</vt:lpstr>
      <vt:lpstr>Multicellular eukaryotes have lots of non-coding DNA and multigene families</vt:lpstr>
      <vt:lpstr>PowerPoint Presentation</vt:lpstr>
      <vt:lpstr>Figure 21.6</vt:lpstr>
      <vt:lpstr>“Junk DNA” is not junk</vt:lpstr>
      <vt:lpstr>Mutations</vt:lpstr>
      <vt:lpstr>How common are mutations?</vt:lpstr>
      <vt:lpstr>Why are mutations important for evolution?</vt:lpstr>
      <vt:lpstr>How are mutations inherited? </vt:lpstr>
      <vt:lpstr>3 types of mutations</vt:lpstr>
      <vt:lpstr>Substitution mutation: a single base is substituted for a different base</vt:lpstr>
      <vt:lpstr>Let’s see what happens!</vt:lpstr>
      <vt:lpstr>Insertion mutation: a base (or bases) is/are inserted into the sequence</vt:lpstr>
      <vt:lpstr>Let’s see what happens!</vt:lpstr>
      <vt:lpstr>Deletion mutation: a base (or bases) is/are deleted from the sequence</vt:lpstr>
      <vt:lpstr>Let’s see what happens!</vt:lpstr>
      <vt:lpstr>Single Nucleotide Polymorphisms (SNPs) </vt:lpstr>
      <vt:lpstr>SNPs</vt:lpstr>
      <vt:lpstr>Linkage disequilibrium (LD)</vt:lpstr>
      <vt:lpstr>LD and SNP arrays</vt:lpstr>
      <vt:lpstr>SNP Arrays</vt:lpstr>
      <vt:lpstr>Uses of SNPs: Diagnosis and Treatment of Diseases</vt:lpstr>
      <vt:lpstr>Continental Ancestry</vt:lpstr>
      <vt:lpstr>Genes mirror geography (within continents)</vt:lpstr>
      <vt:lpstr>Other types of genetic variation and their uses - DNA Profiling</vt:lpstr>
      <vt:lpstr>What is Analyzed in the DNA?</vt:lpstr>
      <vt:lpstr>Short Tandem Repeats (STRs)</vt:lpstr>
      <vt:lpstr>An Example of a STR in locus D7S280</vt:lpstr>
      <vt:lpstr>Forensic Evidence and Genetic Profiles</vt:lpstr>
      <vt:lpstr>Forensic Evidence and STRs</vt:lpstr>
      <vt:lpstr>Figure 20.24</vt:lpstr>
      <vt:lpstr>Some uses of STR DNA Profiling</vt:lpstr>
      <vt:lpstr>STR Activity – Paternity Test</vt:lpstr>
      <vt:lpstr>STR genotypes</vt:lpstr>
      <vt:lpstr>Follow-up from activity</vt:lpstr>
      <vt:lpstr>Thanks for participating!</vt:lpstr>
    </vt:vector>
  </TitlesOfParts>
  <Company>Washington University in St. Louis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Elizabeth Atkinson</dc:creator>
  <cp:lastModifiedBy>Martin, Alicia R.</cp:lastModifiedBy>
  <cp:revision>101</cp:revision>
  <dcterms:created xsi:type="dcterms:W3CDTF">2017-04-17T01:00:58Z</dcterms:created>
  <dcterms:modified xsi:type="dcterms:W3CDTF">2021-11-15T19:43:52Z</dcterms:modified>
</cp:coreProperties>
</file>